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2/18/2016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illips6thccmms.weebl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phillips6thccmms.weebl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Tuesday, February 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210183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500" dirty="0" smtClean="0"/>
              <a:t>Grab a warm-up from the front table and complete Monday’s Warm-up. </a:t>
            </a:r>
          </a:p>
          <a:p>
            <a:pPr marL="457200" indent="-457200">
              <a:buAutoNum type="arabicPeriod"/>
            </a:pPr>
            <a:r>
              <a:rPr lang="en-US" sz="2500" dirty="0" smtClean="0"/>
              <a:t>Turn in any growth slips, permission forms, or interims to the work slot!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10595020" y="0"/>
            <a:ext cx="159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1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1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195" y="4389120"/>
            <a:ext cx="9966960" cy="3035808"/>
          </a:xfrm>
        </p:spPr>
        <p:txBody>
          <a:bodyPr/>
          <a:lstStyle/>
          <a:p>
            <a:r>
              <a:rPr lang="en-US" dirty="0" smtClean="0"/>
              <a:t>Are they Proportional?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919" y="1645920"/>
            <a:ext cx="9805236" cy="1069848"/>
          </a:xfrm>
        </p:spPr>
        <p:txBody>
          <a:bodyPr>
            <a:normAutofit/>
          </a:bodyPr>
          <a:lstStyle/>
          <a:p>
            <a:r>
              <a:rPr lang="en-US" sz="2700" dirty="0" smtClean="0"/>
              <a:t>How would I be able to tell if a graph is proportional by looking at the table?</a:t>
            </a:r>
            <a:endParaRPr lang="en-US" sz="27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41203" y="2249245"/>
          <a:ext cx="3911938" cy="2572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969"/>
                <a:gridCol w="1955969"/>
              </a:tblGrid>
              <a:tr h="426991">
                <a:tc>
                  <a:txBody>
                    <a:bodyPr/>
                    <a:lstStyle/>
                    <a:p>
                      <a:r>
                        <a:rPr lang="en-US" dirty="0" smtClean="0"/>
                        <a:t>Yards 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Calories (y)</a:t>
                      </a:r>
                      <a:endParaRPr lang="en-US" dirty="0"/>
                    </a:p>
                  </a:txBody>
                  <a:tcPr/>
                </a:tc>
              </a:tr>
              <a:tr h="426991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3705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26991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426991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42699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51919" y="2715768"/>
            <a:ext cx="40221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1"/>
                </a:solidFill>
              </a:rPr>
              <a:t>Does the relationship between the x-values match the relationship between the y-values?</a:t>
            </a:r>
            <a:endParaRPr lang="en-US" sz="22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5253" y="3410078"/>
            <a:ext cx="1146763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200" dirty="0" smtClean="0">
                <a:solidFill>
                  <a:srgbClr val="00B050"/>
                </a:solidFill>
              </a:rPr>
              <a:t>1 </a:t>
            </a:r>
            <a:r>
              <a:rPr lang="en-US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· 2 = 2</a:t>
            </a:r>
            <a:endParaRPr lang="en-US" sz="22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90963" y="3410078"/>
            <a:ext cx="1162178" cy="3385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200" dirty="0">
                <a:solidFill>
                  <a:srgbClr val="00B050"/>
                </a:solidFill>
              </a:rPr>
              <a:t>6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· 2 = 12</a:t>
            </a:r>
            <a:endParaRPr lang="en-US" sz="2200" dirty="0">
              <a:solidFill>
                <a:srgbClr val="00B05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756856" y="3309870"/>
            <a:ext cx="181501" cy="450761"/>
          </a:xfrm>
          <a:custGeom>
            <a:avLst/>
            <a:gdLst>
              <a:gd name="connsiteX0" fmla="*/ 0 w 181501"/>
              <a:gd name="connsiteY0" fmla="*/ 0 h 450761"/>
              <a:gd name="connsiteX1" fmla="*/ 180305 w 181501"/>
              <a:gd name="connsiteY1" fmla="*/ 244699 h 450761"/>
              <a:gd name="connsiteX2" fmla="*/ 64395 w 181501"/>
              <a:gd name="connsiteY2" fmla="*/ 450761 h 450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501" h="450761">
                <a:moveTo>
                  <a:pt x="0" y="0"/>
                </a:moveTo>
                <a:cubicBezTo>
                  <a:pt x="84786" y="84786"/>
                  <a:pt x="169573" y="169572"/>
                  <a:pt x="180305" y="244699"/>
                </a:cubicBezTo>
                <a:cubicBezTo>
                  <a:pt x="191037" y="319826"/>
                  <a:pt x="127716" y="385293"/>
                  <a:pt x="64395" y="45076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847666" y="3341463"/>
            <a:ext cx="181501" cy="450761"/>
          </a:xfrm>
          <a:custGeom>
            <a:avLst/>
            <a:gdLst>
              <a:gd name="connsiteX0" fmla="*/ 0 w 181501"/>
              <a:gd name="connsiteY0" fmla="*/ 0 h 450761"/>
              <a:gd name="connsiteX1" fmla="*/ 180305 w 181501"/>
              <a:gd name="connsiteY1" fmla="*/ 244699 h 450761"/>
              <a:gd name="connsiteX2" fmla="*/ 64395 w 181501"/>
              <a:gd name="connsiteY2" fmla="*/ 450761 h 450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501" h="450761">
                <a:moveTo>
                  <a:pt x="0" y="0"/>
                </a:moveTo>
                <a:cubicBezTo>
                  <a:pt x="84786" y="84786"/>
                  <a:pt x="169573" y="169572"/>
                  <a:pt x="180305" y="244699"/>
                </a:cubicBezTo>
                <a:cubicBezTo>
                  <a:pt x="191037" y="319826"/>
                  <a:pt x="127716" y="385293"/>
                  <a:pt x="64395" y="45076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90195" y="-65550"/>
            <a:ext cx="10275788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**</a:t>
            </a:r>
            <a:r>
              <a:rPr lang="en-US" sz="3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If both values show </a:t>
            </a:r>
          </a:p>
          <a:p>
            <a:pPr algn="ctr"/>
            <a:r>
              <a:rPr lang="en-US" sz="3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the same relationship/pattern, they </a:t>
            </a:r>
          </a:p>
          <a:p>
            <a:pPr algn="r"/>
            <a:r>
              <a:rPr lang="en-US" sz="3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ARE PROPORTIONAL!</a:t>
            </a:r>
            <a:r>
              <a:rPr lang="en-US" sz="3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**</a:t>
            </a:r>
            <a:endParaRPr lang="en-US" sz="3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595020" y="0"/>
            <a:ext cx="159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1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25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14" grpId="0" animBg="1"/>
      <p:bldP spid="15" grpId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Complete the “</a:t>
            </a:r>
            <a:r>
              <a:rPr lang="en-US" sz="3000" i="1" dirty="0" smtClean="0">
                <a:solidFill>
                  <a:schemeClr val="accent1"/>
                </a:solidFill>
              </a:rPr>
              <a:t>Are They Proportional</a:t>
            </a:r>
            <a:r>
              <a:rPr lang="en-US" sz="3000" dirty="0" smtClean="0"/>
              <a:t>” Activity Provided. Use the graphs found on my curriculum calendar at my website. (</a:t>
            </a:r>
            <a:r>
              <a:rPr lang="en-US" sz="3000" dirty="0" smtClean="0">
                <a:hlinkClick r:id="rId2"/>
              </a:rPr>
              <a:t>www.phillips6thccmms.weebly.com</a:t>
            </a:r>
            <a:r>
              <a:rPr lang="en-US" sz="3000" dirty="0" smtClean="0"/>
              <a:t>)</a:t>
            </a:r>
          </a:p>
          <a:p>
            <a:r>
              <a:rPr lang="en-US" sz="3000" dirty="0" smtClean="0"/>
              <a:t>Ask any questions regarding this worksheet or any content so far!! </a:t>
            </a:r>
            <a:r>
              <a:rPr lang="en-US" sz="2500" b="1" dirty="0" smtClean="0">
                <a:solidFill>
                  <a:srgbClr val="7030A0"/>
                </a:solidFill>
              </a:rPr>
              <a:t>NOW IS THE TIME TO ASK QUESTIONS</a:t>
            </a:r>
            <a:r>
              <a:rPr lang="en-US" sz="3000" dirty="0" smtClean="0"/>
              <a:t>!!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0595020" y="0"/>
            <a:ext cx="159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1 ONLY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60804" y="4770377"/>
            <a:ext cx="3102708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1" u="sng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Early Finisher?</a:t>
            </a:r>
            <a:endParaRPr lang="en-US" sz="3000" b="1" u="sng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89338" y="5349163"/>
            <a:ext cx="63106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 smtClean="0"/>
              <a:t>Task Cards! </a:t>
            </a:r>
            <a:r>
              <a:rPr lang="en-US" sz="2500" dirty="0" smtClean="0"/>
              <a:t>(found at the window seal)</a:t>
            </a:r>
          </a:p>
          <a:p>
            <a:r>
              <a:rPr lang="en-US" sz="2500" dirty="0" smtClean="0"/>
              <a:t>Work individually or in pairs.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02905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2/18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22563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**Unit 10 TEST Tuesday, Feb. 23</a:t>
            </a:r>
            <a:r>
              <a:rPr lang="en-US" baseline="30000" dirty="0" smtClean="0">
                <a:solidFill>
                  <a:schemeClr val="accent1"/>
                </a:solidFill>
              </a:rPr>
              <a:t>rd</a:t>
            </a:r>
            <a:r>
              <a:rPr lang="en-US" dirty="0" smtClean="0">
                <a:solidFill>
                  <a:schemeClr val="accent1"/>
                </a:solidFill>
              </a:rPr>
              <a:t>**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**</a:t>
            </a:r>
            <a:r>
              <a:rPr lang="en-US" dirty="0" smtClean="0"/>
              <a:t>Fill out Biogen Field Trip LUNCH SLIP!</a:t>
            </a:r>
            <a:r>
              <a:rPr lang="en-US" dirty="0" smtClean="0">
                <a:solidFill>
                  <a:schemeClr val="accent1"/>
                </a:solidFill>
              </a:rPr>
              <a:t> **</a:t>
            </a:r>
            <a:endParaRPr lang="en-US" dirty="0" smtClean="0"/>
          </a:p>
          <a:p>
            <a:r>
              <a:rPr lang="en-US" dirty="0" smtClean="0"/>
              <a:t>Signed Permission Slips </a:t>
            </a:r>
          </a:p>
          <a:p>
            <a:r>
              <a:rPr lang="en-US" dirty="0" smtClean="0"/>
              <a:t>Signed Growth Slips</a:t>
            </a:r>
          </a:p>
          <a:p>
            <a:r>
              <a:rPr lang="en-US" dirty="0" smtClean="0"/>
              <a:t>Signed Interims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595020" y="0"/>
            <a:ext cx="159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1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4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Frid</a:t>
            </a:r>
            <a:r>
              <a:rPr lang="en-US" dirty="0" smtClean="0"/>
              <a:t>ay</a:t>
            </a:r>
            <a:r>
              <a:rPr lang="en-US" dirty="0" smtClean="0"/>
              <a:t>, February </a:t>
            </a:r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2101833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500" dirty="0" smtClean="0"/>
              <a:t>Grab a warm-up from the front table and complete </a:t>
            </a:r>
            <a:r>
              <a:rPr lang="en-US" sz="2500" dirty="0" smtClean="0"/>
              <a:t>Fri</a:t>
            </a:r>
            <a:r>
              <a:rPr lang="en-US" sz="2500" dirty="0" smtClean="0"/>
              <a:t>day’s </a:t>
            </a:r>
            <a:r>
              <a:rPr lang="en-US" sz="2500" dirty="0" smtClean="0"/>
              <a:t>Warm-up. </a:t>
            </a:r>
            <a:r>
              <a:rPr lang="en-US" sz="2500" dirty="0" smtClean="0">
                <a:solidFill>
                  <a:schemeClr val="accent1"/>
                </a:solidFill>
              </a:rPr>
              <a:t>TURN IT IN</a:t>
            </a:r>
            <a:endParaRPr lang="en-US" sz="2500" dirty="0" smtClean="0">
              <a:solidFill>
                <a:schemeClr val="accent1"/>
              </a:solidFill>
            </a:endParaRPr>
          </a:p>
          <a:p>
            <a:pPr marL="457200" indent="-457200">
              <a:buAutoNum type="arabicPeriod"/>
            </a:pPr>
            <a:r>
              <a:rPr lang="en-US" sz="2500" dirty="0" smtClean="0"/>
              <a:t>Turn in any growth slips, permission forms, or interims to the work slot!</a:t>
            </a:r>
          </a:p>
          <a:p>
            <a:pPr marL="457200" indent="-457200">
              <a:buAutoNum type="arabicPeriod"/>
            </a:pPr>
            <a:r>
              <a:rPr lang="en-US" sz="2500" dirty="0" smtClean="0"/>
              <a:t>Give Mrs. Phillips your </a:t>
            </a:r>
            <a:r>
              <a:rPr lang="en-US" sz="2500" dirty="0" smtClean="0">
                <a:solidFill>
                  <a:schemeClr val="accent1"/>
                </a:solidFill>
              </a:rPr>
              <a:t>BIOGEN LUNCH SLIPS</a:t>
            </a:r>
            <a:r>
              <a:rPr lang="en-US" sz="2500" dirty="0" smtClean="0"/>
              <a:t>!!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10595020" y="0"/>
            <a:ext cx="159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1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83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List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94741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Check HW/Ask questions! (10 min)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Lesson: Constant of Proportionality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Direct Instruction (10 min)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Guided/Independent Practice (20)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Review &amp; Answer questions as a class (10 min)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95020" y="0"/>
            <a:ext cx="159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1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38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4191465"/>
            <a:ext cx="9966960" cy="3035808"/>
          </a:xfrm>
        </p:spPr>
        <p:txBody>
          <a:bodyPr/>
          <a:lstStyle/>
          <a:p>
            <a:r>
              <a:rPr lang="en-US" dirty="0" smtClean="0"/>
              <a:t>Constant of Proportionality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3828819"/>
            <a:ext cx="7891272" cy="1069848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accent1"/>
                </a:solidFill>
              </a:rPr>
              <a:t>A.K.A - Unit Rate!</a:t>
            </a:r>
            <a:endParaRPr lang="en-US" sz="3000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1798" y="1338680"/>
            <a:ext cx="1000305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You can find the C of P using</a:t>
            </a:r>
          </a:p>
          <a:p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ables, graphs, equations, </a:t>
            </a:r>
          </a:p>
          <a:p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and ordered pairs!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607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</a:t>
            </a:r>
            <a:r>
              <a:rPr lang="en-US" dirty="0" smtClean="0">
                <a:solidFill>
                  <a:schemeClr val="accent1"/>
                </a:solidFill>
              </a:rPr>
              <a:t>Table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226"/>
            <a:ext cx="8549640" cy="5861844"/>
          </a:xfrm>
        </p:spPr>
      </p:pic>
    </p:spTree>
    <p:extLst>
      <p:ext uri="{BB962C8B-B14F-4D97-AF65-F5344CB8AC3E}">
        <p14:creationId xmlns:p14="http://schemas.microsoft.com/office/powerpoint/2010/main" val="336198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</a:t>
            </a:r>
            <a:r>
              <a:rPr lang="en-US" dirty="0" smtClean="0">
                <a:solidFill>
                  <a:schemeClr val="accent1"/>
                </a:solidFill>
              </a:rPr>
              <a:t>Graph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1836" y="432216"/>
            <a:ext cx="10244344" cy="6008339"/>
          </a:xfrm>
        </p:spPr>
      </p:pic>
    </p:spTree>
    <p:extLst>
      <p:ext uri="{BB962C8B-B14F-4D97-AF65-F5344CB8AC3E}">
        <p14:creationId xmlns:p14="http://schemas.microsoft.com/office/powerpoint/2010/main" val="307991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</a:t>
            </a:r>
            <a:r>
              <a:rPr lang="en-US" dirty="0" smtClean="0">
                <a:solidFill>
                  <a:schemeClr val="accent1"/>
                </a:solidFill>
              </a:rPr>
              <a:t>Equation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75663" y="793005"/>
            <a:ext cx="11377541" cy="4921995"/>
          </a:xfrm>
        </p:spPr>
      </p:pic>
    </p:spTree>
    <p:extLst>
      <p:ext uri="{BB962C8B-B14F-4D97-AF65-F5344CB8AC3E}">
        <p14:creationId xmlns:p14="http://schemas.microsoft.com/office/powerpoint/2010/main" val="357010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-44754"/>
            <a:ext cx="10058400" cy="1609344"/>
          </a:xfrm>
        </p:spPr>
        <p:txBody>
          <a:bodyPr/>
          <a:lstStyle/>
          <a:p>
            <a:r>
              <a:rPr lang="en-US" dirty="0" smtClean="0"/>
              <a:t>YOUR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94714"/>
            <a:ext cx="10823448" cy="405079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Complete the </a:t>
            </a:r>
            <a:r>
              <a:rPr lang="en-US" sz="3000" dirty="0" smtClean="0"/>
              <a:t>“</a:t>
            </a:r>
            <a:r>
              <a:rPr lang="en-US" sz="3000" i="1" dirty="0" smtClean="0">
                <a:solidFill>
                  <a:schemeClr val="accent1"/>
                </a:solidFill>
              </a:rPr>
              <a:t>Constant of Proportionality</a:t>
            </a:r>
            <a:r>
              <a:rPr lang="en-US" sz="3000" dirty="0" smtClean="0"/>
              <a:t>” </a:t>
            </a:r>
            <a:r>
              <a:rPr lang="en-US" sz="3000" dirty="0" smtClean="0"/>
              <a:t>Activity Provided. </a:t>
            </a:r>
            <a:r>
              <a:rPr lang="en-US" sz="3000" dirty="0" smtClean="0"/>
              <a:t>Use your notes! You can also find a copy on my website. </a:t>
            </a:r>
            <a:r>
              <a:rPr lang="en-US" sz="3000" dirty="0" smtClean="0"/>
              <a:t>(</a:t>
            </a:r>
            <a:r>
              <a:rPr lang="en-US" sz="3000" dirty="0" smtClean="0">
                <a:hlinkClick r:id="rId2"/>
              </a:rPr>
              <a:t>www.phillips6thccmms.weebly.com</a:t>
            </a:r>
            <a:r>
              <a:rPr lang="en-US" sz="3000" dirty="0" smtClean="0"/>
              <a:t>)</a:t>
            </a:r>
          </a:p>
          <a:p>
            <a:r>
              <a:rPr lang="en-US" sz="3000" dirty="0" smtClean="0"/>
              <a:t>Ask any questions regarding this worksheet or any content so far!! </a:t>
            </a:r>
            <a:r>
              <a:rPr lang="en-US" sz="2500" b="1" dirty="0" smtClean="0">
                <a:solidFill>
                  <a:srgbClr val="7030A0"/>
                </a:solidFill>
              </a:rPr>
              <a:t>NOW IS THE TIME TO ASK QUESTIONS</a:t>
            </a:r>
            <a:r>
              <a:rPr lang="en-US" sz="3000" dirty="0" smtClean="0"/>
              <a:t>!!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0595020" y="0"/>
            <a:ext cx="159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1 ONLY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7583" y="3470967"/>
            <a:ext cx="3102708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1" u="sng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Early Finisher?</a:t>
            </a:r>
            <a:endParaRPr lang="en-US" sz="3000" b="1" u="sng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059" y="4279573"/>
            <a:ext cx="631064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 smtClean="0"/>
              <a:t>Task Cards! </a:t>
            </a:r>
            <a:endParaRPr lang="en-US" sz="2500" b="1" i="1" dirty="0" smtClean="0"/>
          </a:p>
          <a:p>
            <a:r>
              <a:rPr lang="en-US" sz="2500" dirty="0" smtClean="0"/>
              <a:t>(</a:t>
            </a:r>
            <a:r>
              <a:rPr lang="en-US" sz="2500" dirty="0" smtClean="0"/>
              <a:t>found at the window seal)</a:t>
            </a:r>
          </a:p>
          <a:p>
            <a:r>
              <a:rPr lang="en-US" sz="2500" dirty="0" smtClean="0"/>
              <a:t>Work individually or in pairs.</a:t>
            </a:r>
            <a:endParaRPr lang="en-US" sz="25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105" y="3306679"/>
            <a:ext cx="6420746" cy="4058216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6099048" y="5526068"/>
            <a:ext cx="2371184" cy="69826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566484" y="5906066"/>
            <a:ext cx="3279269" cy="120058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8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List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947414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HOWL University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Review Quiz…ask/answer any questions.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Review Independent &amp; Dependent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Lesson: Tables and the Coordinate Plane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Biogen Lunch Survey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95020" y="0"/>
            <a:ext cx="159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1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2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r>
              <a:rPr lang="en-US" dirty="0" smtClean="0"/>
              <a:t>2/19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18"/>
            <a:ext cx="7891272" cy="246888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**Unit 10 TEST Tuesday, Feb. 23</a:t>
            </a:r>
            <a:r>
              <a:rPr lang="en-US" baseline="30000" dirty="0" smtClean="0">
                <a:solidFill>
                  <a:schemeClr val="accent1"/>
                </a:solidFill>
              </a:rPr>
              <a:t>rd</a:t>
            </a:r>
            <a:r>
              <a:rPr lang="en-US" dirty="0" smtClean="0">
                <a:solidFill>
                  <a:schemeClr val="accent1"/>
                </a:solidFill>
              </a:rPr>
              <a:t>**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**CAUSES**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**</a:t>
            </a:r>
            <a:r>
              <a:rPr lang="en-US" dirty="0" smtClean="0"/>
              <a:t>Fill out Biogen Field Trip LUNCH SLIP!</a:t>
            </a:r>
            <a:r>
              <a:rPr lang="en-US" dirty="0" smtClean="0">
                <a:solidFill>
                  <a:schemeClr val="accent1"/>
                </a:solidFill>
              </a:rPr>
              <a:t> **</a:t>
            </a:r>
            <a:endParaRPr lang="en-US" dirty="0" smtClean="0"/>
          </a:p>
          <a:p>
            <a:r>
              <a:rPr lang="en-US" dirty="0" smtClean="0"/>
              <a:t>Signed Permission Slips </a:t>
            </a:r>
          </a:p>
          <a:p>
            <a:r>
              <a:rPr lang="en-US" dirty="0" smtClean="0"/>
              <a:t>Signed Growth Slips</a:t>
            </a:r>
          </a:p>
          <a:p>
            <a:r>
              <a:rPr lang="en-US" dirty="0" smtClean="0"/>
              <a:t>Signed Interims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595020" y="0"/>
            <a:ext cx="159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1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6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Julie runs a marathon…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397" y="1762495"/>
            <a:ext cx="2247900" cy="1685925"/>
          </a:xfrm>
        </p:spPr>
      </p:pic>
      <p:sp>
        <p:nvSpPr>
          <p:cNvPr id="4" name="Rectangle 3"/>
          <p:cNvSpPr/>
          <p:nvPr/>
        </p:nvSpPr>
        <p:spPr>
          <a:xfrm rot="1349187">
            <a:off x="7802981" y="584743"/>
            <a:ext cx="44164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 WHAT…?! </a:t>
            </a:r>
          </a:p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She cray!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2124" y="1893194"/>
            <a:ext cx="7223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every yard she runs she burns six calories.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2124" y="2478871"/>
            <a:ext cx="7223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Identify the independent variable.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124" y="3028597"/>
            <a:ext cx="7223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Now what is the dependent variable?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2124" y="3686858"/>
            <a:ext cx="7223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Could you figure out how many calories she burned by running 80 yards?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2124" y="4525500"/>
            <a:ext cx="7223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What about in a whole marathon? (1 marathon = 46,145 yards)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3009" y="5399117"/>
            <a:ext cx="72232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accent1"/>
                </a:solidFill>
              </a:rPr>
              <a:t>What could you create to log or find this information?</a:t>
            </a:r>
            <a:endParaRPr lang="en-US" sz="2500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95020" y="0"/>
            <a:ext cx="159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1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9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2/16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2256380"/>
          </a:xfrm>
        </p:spPr>
        <p:txBody>
          <a:bodyPr>
            <a:normAutofit/>
          </a:bodyPr>
          <a:lstStyle/>
          <a:p>
            <a:r>
              <a:rPr lang="en-US" dirty="0" smtClean="0"/>
              <a:t>Signed Permission Slips </a:t>
            </a:r>
          </a:p>
          <a:p>
            <a:r>
              <a:rPr lang="en-US" dirty="0" smtClean="0"/>
              <a:t>Signed Growth Slips</a:t>
            </a:r>
          </a:p>
          <a:p>
            <a:r>
              <a:rPr lang="en-US" dirty="0" smtClean="0"/>
              <a:t>Signed Interims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**</a:t>
            </a:r>
            <a:r>
              <a:rPr lang="en-US" dirty="0" smtClean="0"/>
              <a:t>Complete the Graphing Equations HW Worksheet!</a:t>
            </a:r>
            <a:r>
              <a:rPr lang="en-US" dirty="0">
                <a:solidFill>
                  <a:schemeClr val="accent1"/>
                </a:solidFill>
              </a:rPr>
              <a:t> **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95020" y="0"/>
            <a:ext cx="159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1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1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Wednesday, February 17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210183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500" dirty="0" smtClean="0"/>
              <a:t>Grab a warm-up from the front table and complete Wednesday’s Warm-up. </a:t>
            </a:r>
          </a:p>
          <a:p>
            <a:pPr marL="457200" indent="-457200">
              <a:buAutoNum type="arabicPeriod"/>
            </a:pPr>
            <a:r>
              <a:rPr lang="en-US" sz="2500" dirty="0" smtClean="0"/>
              <a:t>Turn in any growth slips, permission forms, or interims to the work slot!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10595020" y="0"/>
            <a:ext cx="159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1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List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94741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Check HW using </a:t>
            </a:r>
            <a:r>
              <a:rPr lang="en-US" dirty="0" err="1" smtClean="0"/>
              <a:t>Desmos</a:t>
            </a:r>
            <a:r>
              <a:rPr lang="en-US" dirty="0" smtClean="0"/>
              <a:t> Graphing Calculator (See me for specific questions!)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Practice: Graphing Equations and Tables (**back of HW**)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Review &amp; Answer questions as a class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95020" y="0"/>
            <a:ext cx="159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1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4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2/17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22563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**</a:t>
            </a:r>
            <a:r>
              <a:rPr lang="en-US" dirty="0" err="1" smtClean="0">
                <a:solidFill>
                  <a:schemeClr val="accent1"/>
                </a:solidFill>
              </a:rPr>
              <a:t>Tenmarks</a:t>
            </a:r>
            <a:r>
              <a:rPr lang="en-US" dirty="0" smtClean="0">
                <a:solidFill>
                  <a:schemeClr val="accent1"/>
                </a:solidFill>
              </a:rPr>
              <a:t> Assignment DUE TOMORROW!**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**</a:t>
            </a:r>
            <a:r>
              <a:rPr lang="en-US" dirty="0" smtClean="0"/>
              <a:t>Fill out Biogen Field Trip LUNCH SLIP!</a:t>
            </a:r>
            <a:r>
              <a:rPr lang="en-US" dirty="0" smtClean="0">
                <a:solidFill>
                  <a:schemeClr val="accent1"/>
                </a:solidFill>
              </a:rPr>
              <a:t> **</a:t>
            </a:r>
            <a:endParaRPr lang="en-US" dirty="0" smtClean="0"/>
          </a:p>
          <a:p>
            <a:r>
              <a:rPr lang="en-US" dirty="0" smtClean="0"/>
              <a:t>Signed Permission Slips </a:t>
            </a:r>
          </a:p>
          <a:p>
            <a:r>
              <a:rPr lang="en-US" dirty="0" smtClean="0"/>
              <a:t>Signed Growth Slips</a:t>
            </a:r>
          </a:p>
          <a:p>
            <a:r>
              <a:rPr lang="en-US" dirty="0" smtClean="0"/>
              <a:t>Signed Interims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595020" y="0"/>
            <a:ext cx="159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1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83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Thursday, February 18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2101833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500" dirty="0" smtClean="0"/>
              <a:t>Grab a warm-up from the front table and complete Thursday’s Warm-up. </a:t>
            </a:r>
          </a:p>
          <a:p>
            <a:pPr marL="457200" indent="-457200">
              <a:buAutoNum type="arabicPeriod"/>
            </a:pPr>
            <a:r>
              <a:rPr lang="en-US" sz="2500" dirty="0" smtClean="0"/>
              <a:t>Turn in any growth slips, permission forms, or interims to the work slot!</a:t>
            </a:r>
          </a:p>
          <a:p>
            <a:pPr marL="457200" indent="-457200">
              <a:buAutoNum type="arabicPeriod"/>
            </a:pPr>
            <a:r>
              <a:rPr lang="en-US" sz="2500" dirty="0" smtClean="0"/>
              <a:t>Give Mrs. Phillips your </a:t>
            </a:r>
            <a:r>
              <a:rPr lang="en-US" sz="2500" dirty="0" smtClean="0">
                <a:solidFill>
                  <a:schemeClr val="accent1"/>
                </a:solidFill>
              </a:rPr>
              <a:t>BIOGEN LUNCH SLIPS</a:t>
            </a:r>
            <a:r>
              <a:rPr lang="en-US" sz="2500" dirty="0" smtClean="0"/>
              <a:t>!!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10595020" y="0"/>
            <a:ext cx="159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1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List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94741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Check HW/Ask questions! (10 min)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Lesson: Constant of Proportionality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Direct Instruction (10 min)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Guided/Independent Practice (20)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Review &amp; Answer questions as a class (10 min)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95020" y="0"/>
            <a:ext cx="159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1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64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283</TotalTime>
  <Words>761</Words>
  <Application>Microsoft Office PowerPoint</Application>
  <PresentationFormat>Widescreen</PresentationFormat>
  <Paragraphs>126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Comic Sans MS</vt:lpstr>
      <vt:lpstr>Rockwell</vt:lpstr>
      <vt:lpstr>Rockwell Condensed</vt:lpstr>
      <vt:lpstr>Wingdings</vt:lpstr>
      <vt:lpstr>Wood Type</vt:lpstr>
      <vt:lpstr>Tuesday, February 16</vt:lpstr>
      <vt:lpstr>To Do List</vt:lpstr>
      <vt:lpstr>Julie runs a marathon…</vt:lpstr>
      <vt:lpstr>Homework 2/16</vt:lpstr>
      <vt:lpstr>Wednesday, February 17th </vt:lpstr>
      <vt:lpstr>To Do List</vt:lpstr>
      <vt:lpstr>Homework 2/17</vt:lpstr>
      <vt:lpstr>Thursday, February 18th </vt:lpstr>
      <vt:lpstr>To Do List</vt:lpstr>
      <vt:lpstr>Are they Proportional?</vt:lpstr>
      <vt:lpstr>YOUR TASK</vt:lpstr>
      <vt:lpstr>Homework 2/18</vt:lpstr>
      <vt:lpstr>Friday, February 19th </vt:lpstr>
      <vt:lpstr>To Do List</vt:lpstr>
      <vt:lpstr>Constant of Proportionality </vt:lpstr>
      <vt:lpstr>Using a Table!</vt:lpstr>
      <vt:lpstr>Using a Graph!</vt:lpstr>
      <vt:lpstr>Using a Equation!</vt:lpstr>
      <vt:lpstr>YOUR TASK</vt:lpstr>
      <vt:lpstr>Homework 2/19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February 16</dc:title>
  <dc:creator>Caroline Hammond</dc:creator>
  <cp:lastModifiedBy>Caroline Hammond</cp:lastModifiedBy>
  <cp:revision>20</cp:revision>
  <dcterms:created xsi:type="dcterms:W3CDTF">2016-02-17T18:21:56Z</dcterms:created>
  <dcterms:modified xsi:type="dcterms:W3CDTF">2016-02-18T20:25:35Z</dcterms:modified>
</cp:coreProperties>
</file>