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6A242-0F50-48B8-9DE5-DB90330C90A7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710F7-0663-484C-A67E-E2BFD5AD6D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6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1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8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5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4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9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4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6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0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5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3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4CCEC-08E1-4DC5-A8F7-452D178C6185}" type="datetimeFigureOut">
              <a:rPr lang="en-US" smtClean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0B7F-8A42-48AD-B33D-07A57FCDF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5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927"/>
            <a:ext cx="8839200" cy="144087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Numerical Data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458691"/>
            <a:ext cx="88392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Standards: 6.SP.1  6.SP.2   6.SP.4    6.SP.5a   6.SP.5b</a:t>
            </a:r>
          </a:p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Uses data and statistical measures for a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ariety of purposes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705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17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6" y="0"/>
            <a:ext cx="9137073" cy="6858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Essential Question:  </a:t>
            </a:r>
            <a:r>
              <a:rPr lang="en-US" b="1" i="1" dirty="0" smtClean="0">
                <a:solidFill>
                  <a:srgbClr val="7030A0"/>
                </a:solidFill>
              </a:rPr>
              <a:t>How can you summarize and display numerical data?</a:t>
            </a:r>
            <a:endParaRPr lang="en-US" dirty="0" smtClean="0"/>
          </a:p>
          <a:p>
            <a:pPr marL="0" indent="0">
              <a:buNone/>
            </a:pPr>
            <a:endParaRPr lang="en-US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09455" y="1828800"/>
            <a:ext cx="6096000" cy="1752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…is the process of collecting, organizing, and interpreting data. 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25582" y="1084533"/>
            <a:ext cx="3276600" cy="917448"/>
          </a:xfrm>
          <a:prstGeom prst="wedgeRoundRectCallout">
            <a:avLst>
              <a:gd name="adj1" fmla="val 33713"/>
              <a:gd name="adj2" fmla="val 157638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Statistics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5582" y="3124200"/>
            <a:ext cx="4845627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…is used to plan and make future decisions and to answer statistical questions.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208" y="3485293"/>
            <a:ext cx="3667991" cy="331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33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What are statistical question?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533400"/>
            <a:ext cx="8001000" cy="1447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They are questions that have many different, or variable, answers. **You expect to get a variety of answers.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709" y="2313709"/>
            <a:ext cx="60960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Which of the following questions is a statistical question?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491" y="3241964"/>
            <a:ext cx="6096000" cy="15240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800" b="1" i="1" dirty="0" smtClean="0"/>
              <a:t>How tall is the town’s mayor?</a:t>
            </a:r>
          </a:p>
          <a:p>
            <a:pPr marL="342900" indent="-342900" algn="ctr">
              <a:buAutoNum type="arabicPeriod"/>
            </a:pPr>
            <a:r>
              <a:rPr lang="en-US" sz="2800" b="1" i="1" dirty="0" smtClean="0"/>
              <a:t>What are the heights of the players on the school basketball team?</a:t>
            </a:r>
            <a:endParaRPr lang="en-US" sz="2800" b="1" i="1" dirty="0"/>
          </a:p>
        </p:txBody>
      </p:sp>
      <p:sp>
        <p:nvSpPr>
          <p:cNvPr id="10" name="Left Arrow 9"/>
          <p:cNvSpPr/>
          <p:nvPr/>
        </p:nvSpPr>
        <p:spPr>
          <a:xfrm rot="20682779">
            <a:off x="5578602" y="2556163"/>
            <a:ext cx="2558796" cy="1343891"/>
          </a:xfrm>
          <a:prstGeom prst="lef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Only one answer.</a:t>
            </a:r>
            <a:endParaRPr lang="en-US" sz="2400" b="1" dirty="0"/>
          </a:p>
        </p:txBody>
      </p:sp>
      <p:sp>
        <p:nvSpPr>
          <p:cNvPr id="11" name="Left Arrow 10"/>
          <p:cNvSpPr/>
          <p:nvPr/>
        </p:nvSpPr>
        <p:spPr>
          <a:xfrm rot="1393250">
            <a:off x="3125468" y="4477376"/>
            <a:ext cx="2743200" cy="2291244"/>
          </a:xfrm>
          <a:prstGeom prst="lef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You expect to get many answers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57600"/>
            <a:ext cx="2514600" cy="318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16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928" y="27709"/>
            <a:ext cx="9060872" cy="16486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7030A0"/>
                </a:solidFill>
              </a:rPr>
              <a:t>On your paper, make two headings.  One side label Statistical Questions and the other side label Non-Statistical Question. As the questions are shown, place them under the correct heading.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1704109"/>
            <a:ext cx="4333009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1. What is Mike’s shoe size?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2286000"/>
            <a:ext cx="6435436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    2. What are the shoe sizes of students my age?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27" y="2847108"/>
            <a:ext cx="4717473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3. How tall are my classmates?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4522" y="3423804"/>
            <a:ext cx="3106882" cy="613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4. How tall is Joanie?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5640" y="3886200"/>
            <a:ext cx="3723409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5. How old is Chris’s pet?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4636" y="4495800"/>
            <a:ext cx="4724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 6. How old are my friends’ pets?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5640" y="5011882"/>
            <a:ext cx="5469082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  7. How far does Terrence drive to work?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5640" y="5593773"/>
            <a:ext cx="7503970" cy="495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  8. How far do the employees of this store drive to work?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4094018" y="1704110"/>
            <a:ext cx="1773382" cy="609600"/>
          </a:xfrm>
          <a:prstGeom prst="lef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Non-Statistical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6444996" y="2286000"/>
            <a:ext cx="1479804" cy="581751"/>
          </a:xfrm>
          <a:prstGeom prst="lef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Statistical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4333009" y="2847108"/>
            <a:ext cx="1534391" cy="609600"/>
          </a:xfrm>
          <a:prstGeom prst="lef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Statistical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3115610" y="3423804"/>
            <a:ext cx="1865099" cy="548848"/>
          </a:xfrm>
          <a:prstGeom prst="lef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Non-Statistical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3604813" y="4036868"/>
            <a:ext cx="1799117" cy="484632"/>
          </a:xfrm>
          <a:prstGeom prst="lef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Non-Statistical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4559460" y="4495800"/>
            <a:ext cx="1460340" cy="547116"/>
          </a:xfrm>
          <a:prstGeom prst="lef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Statistical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3" name="Left Arrow 22"/>
          <p:cNvSpPr/>
          <p:nvPr/>
        </p:nvSpPr>
        <p:spPr>
          <a:xfrm>
            <a:off x="5466588" y="5011882"/>
            <a:ext cx="1848612" cy="557507"/>
          </a:xfrm>
          <a:prstGeom prst="lef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Non-Statistical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4" name="Left Arrow 23"/>
          <p:cNvSpPr/>
          <p:nvPr/>
        </p:nvSpPr>
        <p:spPr>
          <a:xfrm>
            <a:off x="7528699" y="5569389"/>
            <a:ext cx="1386701" cy="616112"/>
          </a:xfrm>
          <a:prstGeom prst="lef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Statistical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885694" cy="196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25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Reflect: </a:t>
            </a:r>
            <a:r>
              <a:rPr lang="en-US" b="1" i="1" dirty="0" smtClean="0">
                <a:solidFill>
                  <a:srgbClr val="00B050"/>
                </a:solidFill>
              </a:rPr>
              <a:t>Choose one of the statistical questions from the list.  How might you find the answers to this question? What units might the answer be in?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04800" y="1981200"/>
            <a:ext cx="4191000" cy="1905000"/>
          </a:xfrm>
          <a:prstGeom prst="wedgeRoundRectCallout">
            <a:avLst>
              <a:gd name="adj1" fmla="val -14036"/>
              <a:gd name="adj2" fmla="val -80046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Example: “How tall are my classmates?”: Measure each classmate or ask classmates their heights; feet and/or inches.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4000500"/>
            <a:ext cx="5389418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5403272" y="1905000"/>
            <a:ext cx="35052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</a:rPr>
              <a:t>Ways to Collect Data</a:t>
            </a:r>
            <a:endParaRPr lang="en-US" sz="3200" b="1" i="1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10201" y="2819400"/>
            <a:ext cx="3498272" cy="7862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Questionnaires or surveys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80364" y="3429000"/>
            <a:ext cx="3041073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Interviews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94219" y="3965863"/>
            <a:ext cx="2951018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Logs or diaries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94219" y="4572000"/>
            <a:ext cx="2999509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Census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80364" y="5105400"/>
            <a:ext cx="322810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Observation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80364" y="5715000"/>
            <a:ext cx="3228108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Internet Research</a:t>
            </a:r>
            <a:endParaRPr lang="en-US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6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With your shoulder partner</a:t>
            </a:r>
            <a:r>
              <a:rPr lang="en-US" b="1" dirty="0" smtClean="0">
                <a:solidFill>
                  <a:srgbClr val="00B050"/>
                </a:solidFill>
              </a:rPr>
              <a:t>…</a:t>
            </a:r>
            <a:r>
              <a:rPr lang="en-US" i="1" dirty="0" smtClean="0">
                <a:solidFill>
                  <a:srgbClr val="C00000"/>
                </a:solidFill>
              </a:rPr>
              <a:t>Brainstorm a list of statistical questions.  Be ready to write your responses on the board.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13364"/>
            <a:ext cx="2971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5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With a group of three… answer the questions on “Statistical Questions”.  Be prepared to share your solutions.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63236" y="2486025"/>
            <a:ext cx="5493328" cy="1219200"/>
          </a:xfrm>
          <a:prstGeom prst="wedgeRoundRectCallout">
            <a:avLst>
              <a:gd name="adj1" fmla="val -9793"/>
              <a:gd name="adj2" fmla="val 136228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Debrief:  Write your answers in your journal.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4572000"/>
            <a:ext cx="7239000" cy="2057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1. What is a statistical question?</a:t>
            </a:r>
          </a:p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2. How did you decide on the statistical question?</a:t>
            </a:r>
            <a:endParaRPr lang="en-US" sz="3600" b="1" dirty="0">
              <a:solidFill>
                <a:srgbClr val="0066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32004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4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387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Numerical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Displaying Numerical Data</dc:title>
  <dc:creator>Shari C Mansfield</dc:creator>
  <cp:lastModifiedBy>Caroline Hammond</cp:lastModifiedBy>
  <cp:revision>16</cp:revision>
  <cp:lastPrinted>2012-10-20T00:04:04Z</cp:lastPrinted>
  <dcterms:created xsi:type="dcterms:W3CDTF">2012-10-10T01:50:23Z</dcterms:created>
  <dcterms:modified xsi:type="dcterms:W3CDTF">2015-04-14T16:22:20Z</dcterms:modified>
</cp:coreProperties>
</file>