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56" r:id="rId3"/>
    <p:sldId id="258"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19CB5-7A7F-47DC-B656-7B395A74FF13}"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19CB5-7A7F-47DC-B656-7B395A74FF1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19CB5-7A7F-47DC-B656-7B395A74FF13}"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A19CB5-7A7F-47DC-B656-7B395A74FF1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19CB5-7A7F-47DC-B656-7B395A74FF13}"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E4931-FC3B-4E7C-A9F8-0DDF96BC859E}" type="datetimeFigureOut">
              <a:rPr lang="en-US" smtClean="0"/>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19CB5-7A7F-47DC-B656-7B395A74FF13}"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D3E4931-FC3B-4E7C-A9F8-0DDF96BC859E}" type="datetimeFigureOut">
              <a:rPr lang="en-US" smtClean="0"/>
              <a:t>11/16/2015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EA19CB5-7A7F-47DC-B656-7B395A74FF13}"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nlvm.usu.edu/en/nav/frames_asid_201_g_3_t_2.html?open=instructions&amp;from=grade_g_3.html" TargetMode="External"/><Relationship Id="rId2" Type="http://schemas.openxmlformats.org/officeDocument/2006/relationships/hyperlink" Target="http://www.math-play.com/math-basketball-one-step-equations/math-basketball-one-step-equatio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780108"/>
          </a:xfrm>
        </p:spPr>
        <p:txBody>
          <a:bodyPr>
            <a:normAutofit fontScale="90000"/>
          </a:bodyPr>
          <a:lstStyle/>
          <a:p>
            <a:r>
              <a:rPr lang="en-US" dirty="0" smtClean="0"/>
              <a:t>Part 2: Solutions to Equations &amp; Inequalities </a:t>
            </a:r>
            <a:br>
              <a:rPr lang="en-US" dirty="0" smtClean="0"/>
            </a:br>
            <a:r>
              <a:rPr lang="en-US" b="1" u="sng" dirty="0" smtClean="0"/>
              <a:t>REVIEW</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endParaRPr lang="en-US" sz="4800" dirty="0" smtClean="0"/>
          </a:p>
          <a:p>
            <a:r>
              <a:rPr lang="en-US" sz="4800" dirty="0" smtClean="0"/>
              <a:t>Scale Gallery Walk</a:t>
            </a:r>
            <a:endParaRPr lang="en-US" sz="4800" dirty="0"/>
          </a:p>
        </p:txBody>
      </p:sp>
    </p:spTree>
    <p:extLst>
      <p:ext uri="{BB962C8B-B14F-4D97-AF65-F5344CB8AC3E}">
        <p14:creationId xmlns:p14="http://schemas.microsoft.com/office/powerpoint/2010/main" val="36639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57200"/>
            <a:ext cx="7408333" cy="5943600"/>
          </a:xfrm>
        </p:spPr>
        <p:txBody>
          <a:bodyPr>
            <a:normAutofit fontScale="92500" lnSpcReduction="20000"/>
          </a:bodyPr>
          <a:lstStyle/>
          <a:p>
            <a:pPr marL="0" indent="0" algn="ctr">
              <a:buNone/>
            </a:pPr>
            <a:r>
              <a:rPr lang="en-US" sz="3900" dirty="0" smtClean="0"/>
              <a:t>Hands on Equations</a:t>
            </a:r>
          </a:p>
          <a:p>
            <a:pPr marL="0" indent="0" algn="ctr">
              <a:buNone/>
            </a:pPr>
            <a:r>
              <a:rPr lang="en-US" sz="3900" dirty="0" smtClean="0"/>
              <a:t>Classwork Sheets for Lessons 1-7</a:t>
            </a:r>
          </a:p>
          <a:p>
            <a:pPr marL="0" indent="0" algn="ctr">
              <a:buNone/>
            </a:pPr>
            <a:r>
              <a:rPr lang="en-US" sz="3900" dirty="0" smtClean="0"/>
              <a:t>Additional Exercises</a:t>
            </a:r>
          </a:p>
          <a:p>
            <a:pPr marL="0" indent="0" algn="ctr">
              <a:buNone/>
            </a:pPr>
            <a:endParaRPr lang="en-US" dirty="0"/>
          </a:p>
          <a:p>
            <a:pPr marL="0" indent="0">
              <a:buNone/>
            </a:pPr>
            <a:r>
              <a:rPr lang="en-US" dirty="0" smtClean="0"/>
              <a:t>Note: The problem #s listed below correspond with 6</a:t>
            </a:r>
            <a:r>
              <a:rPr lang="en-US" baseline="30000" dirty="0" smtClean="0"/>
              <a:t>th</a:t>
            </a:r>
            <a:r>
              <a:rPr lang="en-US" dirty="0" smtClean="0"/>
              <a:t> Grade CCSS.  Problems omitted include equations with variables on both sides.  These problems can be introduced to higher level learners as a method of differentiation.</a:t>
            </a:r>
          </a:p>
          <a:p>
            <a:pPr marL="0" indent="0">
              <a:buNone/>
            </a:pPr>
            <a:endParaRPr lang="en-US" dirty="0"/>
          </a:p>
          <a:p>
            <a:pPr marL="0" indent="0">
              <a:buNone/>
            </a:pPr>
            <a:r>
              <a:rPr lang="en-US" dirty="0" smtClean="0"/>
              <a:t>Lesson 1: #s 1, 2, 3, 5, 6 and 8</a:t>
            </a:r>
          </a:p>
          <a:p>
            <a:pPr marL="0" indent="0">
              <a:buNone/>
            </a:pPr>
            <a:r>
              <a:rPr lang="en-US" dirty="0" smtClean="0"/>
              <a:t>Lesson 2: #s 5, 6, 7, and 10</a:t>
            </a:r>
          </a:p>
          <a:p>
            <a:pPr marL="0" indent="0">
              <a:buNone/>
            </a:pPr>
            <a:r>
              <a:rPr lang="en-US" dirty="0" smtClean="0"/>
              <a:t>Lesson 3: #s 5 and 6</a:t>
            </a:r>
          </a:p>
          <a:p>
            <a:pPr marL="0" indent="0">
              <a:buNone/>
            </a:pPr>
            <a:r>
              <a:rPr lang="en-US" dirty="0" smtClean="0"/>
              <a:t>Lesson 4: #5</a:t>
            </a:r>
          </a:p>
          <a:p>
            <a:pPr marL="0" indent="0">
              <a:buNone/>
            </a:pPr>
            <a:r>
              <a:rPr lang="en-US" dirty="0" smtClean="0"/>
              <a:t>Lesson 5: #s 2 and 5</a:t>
            </a:r>
          </a:p>
          <a:p>
            <a:pPr marL="0" indent="0">
              <a:buNone/>
            </a:pPr>
            <a:r>
              <a:rPr lang="en-US" dirty="0" smtClean="0"/>
              <a:t>Lesson 6: #s 1 and 5</a:t>
            </a:r>
          </a:p>
          <a:p>
            <a:pPr marL="0" indent="0">
              <a:buNone/>
            </a:pPr>
            <a:r>
              <a:rPr lang="en-US" dirty="0" smtClean="0"/>
              <a:t>Lesson 7: #s 1 and 5</a:t>
            </a:r>
            <a:endParaRPr lang="en-US" dirty="0"/>
          </a:p>
        </p:txBody>
      </p:sp>
    </p:spTree>
    <p:extLst>
      <p:ext uri="{BB962C8B-B14F-4D97-AF65-F5344CB8AC3E}">
        <p14:creationId xmlns:p14="http://schemas.microsoft.com/office/powerpoint/2010/main" val="4125333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5105400"/>
          </a:xfrm>
        </p:spPr>
        <p:txBody>
          <a:bodyPr>
            <a:normAutofit fontScale="77500" lnSpcReduction="20000"/>
          </a:bodyPr>
          <a:lstStyle/>
          <a:p>
            <a:pPr marL="0" indent="0" algn="ctr">
              <a:buNone/>
            </a:pPr>
            <a:r>
              <a:rPr lang="en-US" dirty="0" smtClean="0"/>
              <a:t>Solve the following equation </a:t>
            </a:r>
          </a:p>
          <a:p>
            <a:pPr marL="0" indent="0" algn="ctr">
              <a:buNone/>
            </a:pPr>
            <a:r>
              <a:rPr lang="en-US" dirty="0" smtClean="0"/>
              <a:t>x – 11 = 3(4)</a:t>
            </a:r>
          </a:p>
          <a:p>
            <a:pPr marL="0" indent="0">
              <a:buNone/>
            </a:pPr>
            <a:r>
              <a:rPr lang="en-US" dirty="0" smtClean="0"/>
              <a:t>Steps:</a:t>
            </a:r>
          </a:p>
          <a:p>
            <a:pPr marL="457200" indent="-457200">
              <a:buAutoNum type="arabicPeriod"/>
            </a:pPr>
            <a:r>
              <a:rPr lang="en-US" dirty="0" smtClean="0"/>
              <a:t>Simplify each side of the equation (if possible)</a:t>
            </a:r>
          </a:p>
          <a:p>
            <a:pPr marL="301943" lvl="1" indent="0">
              <a:buNone/>
            </a:pPr>
            <a:r>
              <a:rPr lang="en-US" dirty="0"/>
              <a:t>	</a:t>
            </a:r>
            <a:r>
              <a:rPr lang="en-US" dirty="0" smtClean="0"/>
              <a:t>	x – 11 = 3(4)</a:t>
            </a:r>
          </a:p>
          <a:p>
            <a:pPr marL="301943" lvl="1" indent="0">
              <a:buNone/>
            </a:pPr>
            <a:r>
              <a:rPr lang="en-US" dirty="0"/>
              <a:t>	</a:t>
            </a:r>
            <a:r>
              <a:rPr lang="en-US" dirty="0" smtClean="0"/>
              <a:t>	x – 11 = 12</a:t>
            </a:r>
          </a:p>
          <a:p>
            <a:pPr marL="457200" indent="-457200">
              <a:buFont typeface="+mj-lt"/>
              <a:buAutoNum type="arabicPeriod"/>
            </a:pPr>
            <a:r>
              <a:rPr lang="en-US" dirty="0" smtClean="0"/>
              <a:t>Goal: Isolate the variable (remove pieces of the equation to get the variable by itself).  Perform inverse operations to remove numbers on the same side as the variable.  To keep the equation balanced, whatever you did to one side of the equal sign, you must do to the other side.</a:t>
            </a:r>
          </a:p>
          <a:p>
            <a:pPr marL="301943" lvl="1" indent="0">
              <a:buNone/>
            </a:pPr>
            <a:r>
              <a:rPr lang="en-US" dirty="0"/>
              <a:t>	</a:t>
            </a:r>
            <a:r>
              <a:rPr lang="en-US" dirty="0" smtClean="0"/>
              <a:t>	x – 11 = 12</a:t>
            </a:r>
          </a:p>
          <a:p>
            <a:pPr marL="301943" lvl="1" indent="0">
              <a:buNone/>
            </a:pPr>
            <a:r>
              <a:rPr lang="en-US" dirty="0"/>
              <a:t>	</a:t>
            </a:r>
            <a:r>
              <a:rPr lang="en-US" dirty="0" smtClean="0"/>
              <a:t>	  +11      +11</a:t>
            </a:r>
          </a:p>
          <a:p>
            <a:pPr marL="301943" lvl="1" indent="0">
              <a:buNone/>
            </a:pPr>
            <a:r>
              <a:rPr lang="en-US" dirty="0" smtClean="0"/>
              <a:t>   </a:t>
            </a:r>
            <a:r>
              <a:rPr lang="en-US" dirty="0"/>
              <a:t>	</a:t>
            </a:r>
            <a:r>
              <a:rPr lang="en-US" dirty="0" smtClean="0"/>
              <a:t>	     x = 23</a:t>
            </a:r>
          </a:p>
          <a:p>
            <a:pPr marL="457200" indent="-457200">
              <a:buFont typeface="+mj-lt"/>
              <a:buAutoNum type="arabicPeriod"/>
            </a:pPr>
            <a:r>
              <a:rPr lang="en-US" dirty="0" smtClean="0"/>
              <a:t>Check your solution by substituting your answer into the original equation.</a:t>
            </a:r>
          </a:p>
          <a:p>
            <a:pPr marL="301943" lvl="1" indent="0">
              <a:buNone/>
            </a:pPr>
            <a:r>
              <a:rPr lang="en-US" dirty="0" smtClean="0"/>
              <a:t>		x – 11 = 3(4)</a:t>
            </a:r>
          </a:p>
          <a:p>
            <a:pPr marL="301943" lvl="1" indent="0">
              <a:buNone/>
            </a:pPr>
            <a:r>
              <a:rPr lang="en-US" dirty="0"/>
              <a:t>	</a:t>
            </a:r>
            <a:r>
              <a:rPr lang="en-US" dirty="0" smtClean="0"/>
              <a:t>	23 – 11 = 3(4)</a:t>
            </a:r>
          </a:p>
          <a:p>
            <a:pPr marL="301943" lvl="1" indent="0">
              <a:buNone/>
            </a:pPr>
            <a:r>
              <a:rPr lang="en-US" dirty="0"/>
              <a:t>	</a:t>
            </a:r>
            <a:r>
              <a:rPr lang="en-US" dirty="0" smtClean="0"/>
              <a:t>	12 = 12</a:t>
            </a:r>
            <a:r>
              <a:rPr lang="en-US" dirty="0"/>
              <a:t>	</a:t>
            </a:r>
            <a:r>
              <a:rPr lang="en-US" dirty="0" smtClean="0"/>
              <a:t>Correct Solution!</a:t>
            </a:r>
          </a:p>
        </p:txBody>
      </p:sp>
      <p:sp>
        <p:nvSpPr>
          <p:cNvPr id="3" name="Title 2"/>
          <p:cNvSpPr>
            <a:spLocks noGrp="1"/>
          </p:cNvSpPr>
          <p:nvPr>
            <p:ph type="title"/>
          </p:nvPr>
        </p:nvSpPr>
        <p:spPr/>
        <p:txBody>
          <a:bodyPr/>
          <a:lstStyle/>
          <a:p>
            <a:r>
              <a:rPr lang="en-US" dirty="0" smtClean="0"/>
              <a:t>Solving Equations</a:t>
            </a:r>
            <a:endParaRPr lang="en-US" dirty="0"/>
          </a:p>
        </p:txBody>
      </p:sp>
    </p:spTree>
    <p:extLst>
      <p:ext uri="{BB962C8B-B14F-4D97-AF65-F5344CB8AC3E}">
        <p14:creationId xmlns:p14="http://schemas.microsoft.com/office/powerpoint/2010/main" val="24746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 calcmode="lin" valueType="num">
                                      <p:cBhvr additive="base">
                                        <p:cTn id="5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 calcmode="lin" valueType="num">
                                      <p:cBhvr additive="base">
                                        <p:cTn id="5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
                                            <p:txEl>
                                              <p:pRg st="13" end="13"/>
                                            </p:txEl>
                                          </p:spTgt>
                                        </p:tgtEl>
                                        <p:attrNameLst>
                                          <p:attrName>style.visibility</p:attrName>
                                        </p:attrNameLst>
                                      </p:cBhvr>
                                      <p:to>
                                        <p:strVal val="visible"/>
                                      </p:to>
                                    </p:set>
                                    <p:anim calcmode="lin" valueType="num">
                                      <p:cBhvr additive="base">
                                        <p:cTn id="6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872067" y="1905000"/>
                <a:ext cx="7408333" cy="4221163"/>
              </a:xfrm>
            </p:spPr>
            <p:txBody>
              <a:bodyPr/>
              <a:lstStyle/>
              <a:p>
                <a:pPr marL="457200" indent="-457200">
                  <a:buFont typeface="+mj-lt"/>
                  <a:buAutoNum type="arabicPeriod"/>
                </a:pPr>
                <a:r>
                  <a:rPr lang="en-US" dirty="0" smtClean="0"/>
                  <a:t>64 = a + 7</a:t>
                </a:r>
              </a:p>
              <a:p>
                <a:pPr marL="457200" indent="-457200">
                  <a:buFont typeface="+mj-lt"/>
                  <a:buAutoNum type="arabicPeriod"/>
                </a:pPr>
                <a:r>
                  <a:rPr lang="en-US" dirty="0" smtClean="0"/>
                  <a:t>12 ÷ 3 = z – 6</a:t>
                </a:r>
              </a:p>
              <a:p>
                <a:pPr marL="457200" indent="-457200">
                  <a:buFont typeface="+mj-lt"/>
                  <a:buAutoNum type="arabicPeriod"/>
                </a:pPr>
                <a:r>
                  <a:rPr lang="en-US" dirty="0" smtClean="0"/>
                  <a:t>m + 15 = 3 + 20</a:t>
                </a:r>
              </a:p>
              <a:p>
                <a:pPr marL="457200" indent="-457200">
                  <a:buFont typeface="+mj-lt"/>
                  <a:buAutoNum type="arabicPeriod"/>
                </a:pPr>
                <a:r>
                  <a:rPr lang="en-US" dirty="0" smtClean="0"/>
                  <a:t>5h = 17 + 2</a:t>
                </a:r>
                <a:r>
                  <a:rPr lang="en-US" baseline="30000" dirty="0" smtClean="0"/>
                  <a:t>2</a:t>
                </a:r>
                <a:r>
                  <a:rPr lang="en-US" dirty="0" smtClean="0"/>
                  <a:t> – 2(3)</a:t>
                </a:r>
              </a:p>
              <a:p>
                <a:pPr marL="457200" indent="-457200">
                  <a:buFont typeface="+mj-lt"/>
                  <a:buAutoNum type="arabicPeriod"/>
                </a:pPr>
                <a:r>
                  <a:rPr lang="en-US" dirty="0" smtClean="0"/>
                  <a:t>2k + 4K = 30</a:t>
                </a:r>
              </a:p>
              <a:p>
                <a:pPr marL="457200" indent="-457200">
                  <a:buFont typeface="+mj-lt"/>
                  <a:buAutoNum type="arabicPeriod"/>
                </a:pPr>
                <a:r>
                  <a:rPr lang="en-US" dirty="0" smtClean="0"/>
                  <a:t>99 – 43 = 10w – 3w</a:t>
                </a:r>
              </a:p>
              <a:p>
                <a:pPr marL="457200" indent="-457200">
                  <a:buFont typeface="+mj-lt"/>
                  <a:buAutoNum type="arabicPeriod"/>
                </a:pP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a:rPr>
                          <m:t>z</m:t>
                        </m:r>
                      </m:num>
                      <m:den>
                        <m:r>
                          <a:rPr lang="en-US" b="0" i="0" smtClean="0">
                            <a:latin typeface="Cambria Math"/>
                          </a:rPr>
                          <m:t>8</m:t>
                        </m:r>
                      </m:den>
                    </m:f>
                    <m:r>
                      <a:rPr lang="en-US" b="0" i="0" smtClean="0">
                        <a:latin typeface="Cambria Math"/>
                      </a:rPr>
                      <m:t>=2+4</m:t>
                    </m:r>
                  </m:oMath>
                </a14:m>
                <a:endParaRPr lang="en-US" b="0" dirty="0" smtClean="0"/>
              </a:p>
              <a:p>
                <a:pPr marL="457200" indent="-457200">
                  <a:buFont typeface="+mj-lt"/>
                  <a:buAutoNum type="arabicPeriod"/>
                </a:pPr>
                <a14:m>
                  <m:oMath xmlns:m="http://schemas.openxmlformats.org/officeDocument/2006/math">
                    <m:r>
                      <a:rPr lang="en-US" b="0" i="0" smtClean="0">
                        <a:latin typeface="Cambria Math"/>
                      </a:rPr>
                      <m:t>11=</m:t>
                    </m:r>
                    <m:f>
                      <m:fPr>
                        <m:ctrlPr>
                          <a:rPr lang="en-US" i="1" smtClean="0">
                            <a:latin typeface="Cambria Math" panose="02040503050406030204" pitchFamily="18" charset="0"/>
                          </a:rPr>
                        </m:ctrlPr>
                      </m:fPr>
                      <m:num>
                        <m:r>
                          <m:rPr>
                            <m:sty m:val="p"/>
                          </m:rPr>
                          <a:rPr lang="en-US" b="0" i="0" smtClean="0">
                            <a:latin typeface="Cambria Math"/>
                          </a:rPr>
                          <m:t>y</m:t>
                        </m:r>
                      </m:num>
                      <m:den>
                        <m:r>
                          <a:rPr lang="en-US" b="0" i="0" smtClean="0">
                            <a:latin typeface="Cambria Math"/>
                          </a:rPr>
                          <m:t>3</m:t>
                        </m:r>
                      </m:den>
                    </m:f>
                  </m:oMath>
                </a14:m>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872067" y="1905000"/>
                <a:ext cx="7408333" cy="4221163"/>
              </a:xfrm>
              <a:blipFill rotWithShape="1">
                <a:blip r:embed="rId2"/>
                <a:stretch>
                  <a:fillRect l="-1235" t="-1301"/>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smtClean="0"/>
              <a:t>Additional Examples:</a:t>
            </a:r>
            <a:r>
              <a:rPr lang="en-US" dirty="0"/>
              <a:t/>
            </a:r>
            <a:br>
              <a:rPr lang="en-US" dirty="0"/>
            </a:br>
            <a:r>
              <a:rPr lang="en-US" dirty="0" smtClean="0"/>
              <a:t>Don’t forget to check your solution!</a:t>
            </a:r>
            <a:endParaRPr lang="en-US" dirty="0"/>
          </a:p>
        </p:txBody>
      </p:sp>
    </p:spTree>
    <p:extLst>
      <p:ext uri="{BB962C8B-B14F-4D97-AF65-F5344CB8AC3E}">
        <p14:creationId xmlns:p14="http://schemas.microsoft.com/office/powerpoint/2010/main" val="1684267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9772"/>
          <a:stretch/>
        </p:blipFill>
        <p:spPr bwMode="auto">
          <a:xfrm>
            <a:off x="1828800" y="304800"/>
            <a:ext cx="5449049" cy="640094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33400"/>
            <a:ext cx="1030702"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2340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682"/>
          <a:stretch/>
        </p:blipFill>
        <p:spPr bwMode="auto">
          <a:xfrm>
            <a:off x="2133600" y="152401"/>
            <a:ext cx="5289596" cy="656408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81000"/>
            <a:ext cx="955054"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0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The goal of solving an algebraic equation is to:</a:t>
            </a:r>
          </a:p>
          <a:p>
            <a:pPr marL="0" indent="0">
              <a:buNone/>
            </a:pPr>
            <a:endParaRPr lang="en-US" dirty="0"/>
          </a:p>
          <a:p>
            <a:pPr marL="457200" indent="-457200">
              <a:buAutoNum type="alphaUcPeriod"/>
            </a:pPr>
            <a:r>
              <a:rPr lang="en-US" dirty="0" smtClean="0"/>
              <a:t>Use inverse operations</a:t>
            </a:r>
          </a:p>
          <a:p>
            <a:pPr marL="457200" indent="-457200">
              <a:buAutoNum type="alphaUcPeriod"/>
            </a:pPr>
            <a:r>
              <a:rPr lang="en-US" dirty="0" smtClean="0"/>
              <a:t>Check your solution</a:t>
            </a:r>
          </a:p>
          <a:p>
            <a:pPr marL="457200" indent="-457200">
              <a:buAutoNum type="alphaUcPeriod"/>
            </a:pPr>
            <a:r>
              <a:rPr lang="en-US" dirty="0" smtClean="0"/>
              <a:t>Isolate the variable</a:t>
            </a:r>
          </a:p>
          <a:p>
            <a:pPr marL="457200" indent="-457200">
              <a:buAutoNum type="alphaUcPeriod"/>
            </a:pPr>
            <a:r>
              <a:rPr lang="en-US" dirty="0" smtClean="0"/>
              <a:t>Do the same thing to both sides of an equation</a:t>
            </a:r>
          </a:p>
          <a:p>
            <a:pPr marL="457200" indent="-457200">
              <a:buAutoNum type="alphaUcPeriod"/>
            </a:pPr>
            <a:endParaRPr lang="en-US" dirty="0" smtClean="0"/>
          </a:p>
          <a:p>
            <a:pPr marL="0" indent="0">
              <a:buNone/>
            </a:pPr>
            <a:r>
              <a:rPr lang="en-US" dirty="0" smtClean="0"/>
              <a:t>Answer: C</a:t>
            </a:r>
            <a:endParaRPr lang="en-US" dirty="0"/>
          </a:p>
        </p:txBody>
      </p:sp>
      <p:sp>
        <p:nvSpPr>
          <p:cNvPr id="3" name="Title 2"/>
          <p:cNvSpPr>
            <a:spLocks noGrp="1"/>
          </p:cNvSpPr>
          <p:nvPr>
            <p:ph type="title"/>
          </p:nvPr>
        </p:nvSpPr>
        <p:spPr/>
        <p:txBody>
          <a:bodyPr/>
          <a:lstStyle/>
          <a:p>
            <a:r>
              <a:rPr lang="en-US" dirty="0" smtClean="0"/>
              <a:t>Testing Connection</a:t>
            </a:r>
            <a:endParaRPr lang="en-US" dirty="0"/>
          </a:p>
        </p:txBody>
      </p:sp>
    </p:spTree>
    <p:extLst>
      <p:ext uri="{BB962C8B-B14F-4D97-AF65-F5344CB8AC3E}">
        <p14:creationId xmlns:p14="http://schemas.microsoft.com/office/powerpoint/2010/main" val="31503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1000"/>
                                        <p:tgtEl>
                                          <p:spTgt spid="2">
                                            <p:txEl>
                                              <p:pRg st="7" end="7"/>
                                            </p:txEl>
                                          </p:spTgt>
                                        </p:tgtEl>
                                      </p:cBhvr>
                                    </p:animEffect>
                                    <p:anim calcmode="lin" valueType="num">
                                      <p:cBhvr>
                                        <p:cTn id="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
            <a:ext cx="4395788" cy="6385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811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&amp; Other Resources</a:t>
            </a:r>
            <a:endParaRPr lang="en-US" dirty="0"/>
          </a:p>
        </p:txBody>
      </p:sp>
      <p:sp>
        <p:nvSpPr>
          <p:cNvPr id="3" name="Content Placeholder 2"/>
          <p:cNvSpPr>
            <a:spLocks noGrp="1"/>
          </p:cNvSpPr>
          <p:nvPr>
            <p:ph idx="1"/>
          </p:nvPr>
        </p:nvSpPr>
        <p:spPr>
          <a:xfrm>
            <a:off x="872067" y="2209800"/>
            <a:ext cx="7408333" cy="3916363"/>
          </a:xfrm>
        </p:spPr>
        <p:txBody>
          <a:bodyPr>
            <a:normAutofit fontScale="85000" lnSpcReduction="20000"/>
          </a:bodyPr>
          <a:lstStyle/>
          <a:p>
            <a:r>
              <a:rPr lang="en-US" dirty="0" smtClean="0"/>
              <a:t>Holt Course 1</a:t>
            </a:r>
          </a:p>
          <a:p>
            <a:pPr lvl="1"/>
            <a:r>
              <a:rPr lang="en-US" dirty="0" smtClean="0"/>
              <a:t>Chapter 2 Resource Book or Online Textbook</a:t>
            </a:r>
          </a:p>
          <a:p>
            <a:pPr lvl="1"/>
            <a:r>
              <a:rPr lang="en-US" dirty="0" smtClean="0"/>
              <a:t>Lessons 2-4, 2-5, 2-6, 2-7 – Practice A, B and C</a:t>
            </a:r>
          </a:p>
          <a:p>
            <a:pPr lvl="1"/>
            <a:endParaRPr lang="en-US" dirty="0"/>
          </a:p>
          <a:p>
            <a:r>
              <a:rPr lang="en-US" dirty="0">
                <a:hlinkClick r:id="rId2"/>
              </a:rPr>
              <a:t>http://</a:t>
            </a:r>
            <a:r>
              <a:rPr lang="en-US" dirty="0" smtClean="0">
                <a:hlinkClick r:id="rId2"/>
              </a:rPr>
              <a:t>www.math-play.com/math-basketball-one-step-equations/math-basketball-one-step-equations.html</a:t>
            </a:r>
            <a:r>
              <a:rPr lang="en-US" dirty="0" smtClean="0"/>
              <a:t> </a:t>
            </a:r>
          </a:p>
          <a:p>
            <a:endParaRPr lang="en-US" dirty="0"/>
          </a:p>
          <a:p>
            <a:r>
              <a:rPr lang="en-US" dirty="0">
                <a:hlinkClick r:id="rId3"/>
              </a:rPr>
              <a:t>http://</a:t>
            </a:r>
            <a:r>
              <a:rPr lang="en-US" dirty="0" smtClean="0">
                <a:hlinkClick r:id="rId3"/>
              </a:rPr>
              <a:t>nlvm.usu.edu/en/nav/frames_asid_201_g_3_t_2.html?open=instructions&amp;from=grade_g_3.html</a:t>
            </a:r>
            <a:r>
              <a:rPr lang="en-US" dirty="0" smtClean="0"/>
              <a:t>  (note this website might contain equations with variables on both sides that is not part of the 6</a:t>
            </a:r>
            <a:r>
              <a:rPr lang="en-US" baseline="30000" dirty="0" smtClean="0"/>
              <a:t>th</a:t>
            </a:r>
            <a:r>
              <a:rPr lang="en-US" dirty="0" smtClean="0"/>
              <a:t> grade CCSS, but can be used as enrichment for advanced learners)</a:t>
            </a:r>
          </a:p>
          <a:p>
            <a:pPr marL="0" indent="0">
              <a:buNone/>
            </a:pPr>
            <a:r>
              <a:rPr lang="en-US" dirty="0"/>
              <a:t>	</a:t>
            </a:r>
          </a:p>
        </p:txBody>
      </p:sp>
    </p:spTree>
    <p:extLst>
      <p:ext uri="{BB962C8B-B14F-4D97-AF65-F5344CB8AC3E}">
        <p14:creationId xmlns:p14="http://schemas.microsoft.com/office/powerpoint/2010/main" val="4115659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Equations and Inequalities</a:t>
            </a:r>
            <a:br>
              <a:rPr lang="en-US" dirty="0" smtClean="0"/>
            </a:br>
            <a:r>
              <a:rPr lang="en-US" dirty="0" smtClean="0"/>
              <a:t>Part 3: Modeling &amp; Solving One-Step Equations</a:t>
            </a:r>
            <a:endParaRPr lang="en-US" dirty="0"/>
          </a:p>
        </p:txBody>
      </p:sp>
      <p:sp>
        <p:nvSpPr>
          <p:cNvPr id="3" name="Subtitle 2"/>
          <p:cNvSpPr>
            <a:spLocks noGrp="1"/>
          </p:cNvSpPr>
          <p:nvPr>
            <p:ph type="subTitle" idx="1"/>
          </p:nvPr>
        </p:nvSpPr>
        <p:spPr>
          <a:xfrm>
            <a:off x="1371600" y="3556000"/>
            <a:ext cx="6629400" cy="2235199"/>
          </a:xfrm>
        </p:spPr>
        <p:txBody>
          <a:bodyPr>
            <a:normAutofit/>
          </a:bodyPr>
          <a:lstStyle/>
          <a:p>
            <a:endParaRPr lang="en-US" sz="2800" dirty="0" smtClean="0"/>
          </a:p>
          <a:p>
            <a:r>
              <a:rPr lang="en-US" sz="2800" dirty="0" smtClean="0"/>
              <a:t>I CAN… identify</a:t>
            </a:r>
            <a:r>
              <a:rPr lang="en-US" sz="2800" dirty="0" smtClean="0"/>
              <a:t> </a:t>
            </a:r>
            <a:r>
              <a:rPr lang="en-US" sz="2800" dirty="0" smtClean="0"/>
              <a:t>strategies </a:t>
            </a:r>
            <a:r>
              <a:rPr lang="en-US" sz="2800" dirty="0" smtClean="0"/>
              <a:t>I can use to </a:t>
            </a:r>
            <a:r>
              <a:rPr lang="en-US" sz="2800" dirty="0" smtClean="0"/>
              <a:t>determine the solution to a one-step </a:t>
            </a:r>
            <a:r>
              <a:rPr lang="en-US" sz="2800" dirty="0" smtClean="0"/>
              <a:t>equation.</a:t>
            </a:r>
            <a:endParaRPr lang="en-US" sz="2800" dirty="0"/>
          </a:p>
        </p:txBody>
      </p:sp>
    </p:spTree>
    <p:extLst>
      <p:ext uri="{BB962C8B-B14F-4D97-AF65-F5344CB8AC3E}">
        <p14:creationId xmlns:p14="http://schemas.microsoft.com/office/powerpoint/2010/main" val="390678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a:pPr>
            <a:r>
              <a:rPr lang="en-US" dirty="0" smtClean="0"/>
              <a:t>Instead of determining if a given value is a solution, how might you actually find the solution to an equation?</a:t>
            </a:r>
          </a:p>
          <a:p>
            <a:pPr marL="457200" indent="-457200">
              <a:buAutoNum type="arabicPeriod"/>
            </a:pPr>
            <a:endParaRPr lang="en-US" dirty="0"/>
          </a:p>
          <a:p>
            <a:pPr marL="457200" indent="-457200">
              <a:buAutoNum type="arabicPeriod"/>
            </a:pPr>
            <a:r>
              <a:rPr lang="en-US" dirty="0" smtClean="0"/>
              <a:t>What is the value of x?</a:t>
            </a:r>
          </a:p>
          <a:p>
            <a:pPr marL="301943" lvl="1" indent="0">
              <a:buNone/>
            </a:pPr>
            <a:r>
              <a:rPr lang="en-US" dirty="0" smtClean="0"/>
              <a:t>x + 2 = 10		5x = 30		10 –x = 7</a:t>
            </a:r>
            <a:endParaRPr lang="en-US" dirty="0"/>
          </a:p>
          <a:p>
            <a:pPr marL="301943" lvl="1" indent="0">
              <a:buNone/>
            </a:pPr>
            <a:endParaRPr lang="en-US" dirty="0"/>
          </a:p>
          <a:p>
            <a:pPr marL="457200" indent="-457200">
              <a:buFont typeface="+mj-lt"/>
              <a:buAutoNum type="arabicPeriod"/>
            </a:pPr>
            <a:r>
              <a:rPr lang="en-US" dirty="0" smtClean="0"/>
              <a:t>What about this one?  Take a guess!</a:t>
            </a:r>
          </a:p>
          <a:p>
            <a:pPr marL="0" indent="0">
              <a:buNone/>
            </a:pPr>
            <a:r>
              <a:rPr lang="en-US" dirty="0"/>
              <a:t>	</a:t>
            </a:r>
            <a:r>
              <a:rPr lang="en-US" dirty="0" smtClean="0"/>
              <a:t>2x + 5 + 7x – 2 – 3 = 100 ÷ 2 + 13</a:t>
            </a:r>
          </a:p>
          <a:p>
            <a:pPr marL="0" indent="0">
              <a:buNone/>
            </a:pPr>
            <a:endParaRPr lang="en-US" dirty="0" smtClean="0"/>
          </a:p>
        </p:txBody>
      </p:sp>
      <p:sp>
        <p:nvSpPr>
          <p:cNvPr id="3" name="Title 2"/>
          <p:cNvSpPr>
            <a:spLocks noGrp="1"/>
          </p:cNvSpPr>
          <p:nvPr>
            <p:ph type="title"/>
          </p:nvPr>
        </p:nvSpPr>
        <p:spPr/>
        <p:txBody>
          <a:bodyPr/>
          <a:lstStyle/>
          <a:p>
            <a:r>
              <a:rPr lang="en-US" dirty="0" smtClean="0"/>
              <a:t>Think about it!</a:t>
            </a:r>
            <a:endParaRPr lang="en-US" dirty="0"/>
          </a:p>
        </p:txBody>
      </p:sp>
    </p:spTree>
    <p:extLst>
      <p:ext uri="{BB962C8B-B14F-4D97-AF65-F5344CB8AC3E}">
        <p14:creationId xmlns:p14="http://schemas.microsoft.com/office/powerpoint/2010/main" val="412202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4038600"/>
          </a:xfrm>
        </p:spPr>
        <p:txBody>
          <a:bodyPr>
            <a:normAutofit lnSpcReduction="10000"/>
          </a:bodyPr>
          <a:lstStyle/>
          <a:p>
            <a:pPr marL="0" indent="0" algn="ctr">
              <a:buNone/>
            </a:pPr>
            <a:r>
              <a:rPr lang="en-US" dirty="0" smtClean="0"/>
              <a:t>Some equations are easy to solve in our heads.</a:t>
            </a:r>
          </a:p>
          <a:p>
            <a:pPr marL="0" indent="0">
              <a:buNone/>
            </a:pPr>
            <a:r>
              <a:rPr lang="en-US" dirty="0"/>
              <a:t>	</a:t>
            </a:r>
            <a:r>
              <a:rPr lang="en-US" dirty="0" smtClean="0"/>
              <a:t>6 = a + 4			m – 5 = 2</a:t>
            </a:r>
          </a:p>
          <a:p>
            <a:pPr marL="0" indent="0">
              <a:buNone/>
            </a:pPr>
            <a:r>
              <a:rPr lang="en-US" dirty="0"/>
              <a:t>	</a:t>
            </a:r>
            <a:endParaRPr lang="en-US" dirty="0" smtClean="0"/>
          </a:p>
          <a:p>
            <a:pPr marL="0" indent="0">
              <a:buNone/>
            </a:pPr>
            <a:r>
              <a:rPr lang="en-US" dirty="0"/>
              <a:t>	</a:t>
            </a:r>
            <a:r>
              <a:rPr lang="en-US" dirty="0" smtClean="0"/>
              <a:t>x ÷ 2 = 3			10 = g • 5</a:t>
            </a:r>
          </a:p>
          <a:p>
            <a:pPr marL="0" indent="0">
              <a:buNone/>
            </a:pPr>
            <a:endParaRPr lang="en-US" dirty="0"/>
          </a:p>
          <a:p>
            <a:pPr marL="0" indent="0" algn="ctr">
              <a:buNone/>
            </a:pPr>
            <a:r>
              <a:rPr lang="en-US" dirty="0" smtClean="0"/>
              <a:t>Using mental math, determine the value of the variable in each equation.</a:t>
            </a:r>
          </a:p>
          <a:p>
            <a:pPr marL="0" indent="0" algn="ctr">
              <a:buNone/>
            </a:pPr>
            <a:endParaRPr lang="en-US" dirty="0"/>
          </a:p>
          <a:p>
            <a:pPr marL="0" indent="0" algn="ctr">
              <a:buNone/>
            </a:pPr>
            <a:r>
              <a:rPr lang="en-US" dirty="0" smtClean="0"/>
              <a:t>We can use what we know about those easy equations to solve harder ones!</a:t>
            </a:r>
            <a:endParaRPr lang="en-US" dirty="0"/>
          </a:p>
        </p:txBody>
      </p:sp>
      <p:sp>
        <p:nvSpPr>
          <p:cNvPr id="3" name="Title 2"/>
          <p:cNvSpPr>
            <a:spLocks noGrp="1"/>
          </p:cNvSpPr>
          <p:nvPr>
            <p:ph type="title"/>
          </p:nvPr>
        </p:nvSpPr>
        <p:spPr/>
        <p:txBody>
          <a:bodyPr/>
          <a:lstStyle/>
          <a:p>
            <a:r>
              <a:rPr lang="en-US" dirty="0" smtClean="0"/>
              <a:t>Equations</a:t>
            </a:r>
            <a:endParaRPr lang="en-US" dirty="0"/>
          </a:p>
        </p:txBody>
      </p:sp>
    </p:spTree>
    <p:extLst>
      <p:ext uri="{BB962C8B-B14F-4D97-AF65-F5344CB8AC3E}">
        <p14:creationId xmlns:p14="http://schemas.microsoft.com/office/powerpoint/2010/main" val="317313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Equations</a:t>
            </a:r>
            <a:br>
              <a:rPr lang="en-US" dirty="0" smtClean="0"/>
            </a:br>
            <a:r>
              <a:rPr lang="en-US" dirty="0" smtClean="0"/>
              <a:t>Like a balanced scale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6614" y="2057400"/>
            <a:ext cx="3351028" cy="345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483428" y="2438400"/>
            <a:ext cx="2057400" cy="381000"/>
          </a:xfrm>
          <a:prstGeom prst="rect">
            <a:avLst/>
          </a:prstGeom>
          <a:noFill/>
        </p:spPr>
        <p:txBody>
          <a:bodyPr wrap="square" rtlCol="0">
            <a:spAutoFit/>
          </a:bodyPr>
          <a:lstStyle/>
          <a:p>
            <a:r>
              <a:rPr lang="en-US" b="1" dirty="0" smtClean="0"/>
              <a:t>2 • 10 + 7 = x + 3</a:t>
            </a:r>
            <a:endParaRPr lang="en-US" b="1" dirty="0"/>
          </a:p>
        </p:txBody>
      </p:sp>
      <p:sp>
        <p:nvSpPr>
          <p:cNvPr id="6" name="TextBox 5"/>
          <p:cNvSpPr txBox="1"/>
          <p:nvPr/>
        </p:nvSpPr>
        <p:spPr>
          <a:xfrm>
            <a:off x="1235528" y="5562600"/>
            <a:ext cx="6553200" cy="646331"/>
          </a:xfrm>
          <a:prstGeom prst="rect">
            <a:avLst/>
          </a:prstGeom>
          <a:noFill/>
        </p:spPr>
        <p:txBody>
          <a:bodyPr wrap="square" rtlCol="0">
            <a:spAutoFit/>
          </a:bodyPr>
          <a:lstStyle/>
          <a:p>
            <a:pPr algn="ctr"/>
            <a:r>
              <a:rPr lang="en-US" b="1" dirty="0" smtClean="0"/>
              <a:t>Think. Pair. Share</a:t>
            </a:r>
          </a:p>
          <a:p>
            <a:pPr algn="ctr"/>
            <a:r>
              <a:rPr lang="en-US" dirty="0" smtClean="0"/>
              <a:t>What would you do to find the value of x?</a:t>
            </a:r>
            <a:endParaRPr lang="en-US" dirty="0"/>
          </a:p>
        </p:txBody>
      </p:sp>
    </p:spTree>
    <p:extLst>
      <p:ext uri="{BB962C8B-B14F-4D97-AF65-F5344CB8AC3E}">
        <p14:creationId xmlns:p14="http://schemas.microsoft.com/office/powerpoint/2010/main" val="63401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Equations</a:t>
            </a:r>
            <a:br>
              <a:rPr lang="en-US" dirty="0" smtClean="0"/>
            </a:br>
            <a:r>
              <a:rPr lang="en-US" dirty="0" smtClean="0"/>
              <a:t>Like a balanced scale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6614" y="2057400"/>
            <a:ext cx="3351028" cy="345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124200" y="2438400"/>
            <a:ext cx="2819400" cy="381000"/>
          </a:xfrm>
          <a:prstGeom prst="rect">
            <a:avLst/>
          </a:prstGeom>
          <a:noFill/>
        </p:spPr>
        <p:txBody>
          <a:bodyPr wrap="square" rtlCol="0">
            <a:spAutoFit/>
          </a:bodyPr>
          <a:lstStyle/>
          <a:p>
            <a:r>
              <a:rPr lang="en-US" b="1" dirty="0" smtClean="0"/>
              <a:t>2 • 10 + 7      =               x + 3</a:t>
            </a:r>
            <a:endParaRPr lang="en-US" b="1" dirty="0"/>
          </a:p>
        </p:txBody>
      </p:sp>
      <p:sp>
        <p:nvSpPr>
          <p:cNvPr id="6" name="TextBox 5"/>
          <p:cNvSpPr txBox="1"/>
          <p:nvPr/>
        </p:nvSpPr>
        <p:spPr>
          <a:xfrm>
            <a:off x="1202871" y="5747266"/>
            <a:ext cx="6841672" cy="369332"/>
          </a:xfrm>
          <a:prstGeom prst="rect">
            <a:avLst/>
          </a:prstGeom>
          <a:noFill/>
        </p:spPr>
        <p:txBody>
          <a:bodyPr wrap="square" rtlCol="0">
            <a:spAutoFit/>
          </a:bodyPr>
          <a:lstStyle/>
          <a:p>
            <a:pPr algn="ctr"/>
            <a:r>
              <a:rPr lang="en-US" b="1" dirty="0" smtClean="0"/>
              <a:t>What does the scale now tell you about the weight of the         ?</a:t>
            </a:r>
            <a:endParaRPr lang="en-US"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4201596"/>
            <a:ext cx="308087" cy="4561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3505200" y="4201596"/>
            <a:ext cx="293670" cy="369332"/>
          </a:xfrm>
          <a:prstGeom prst="rect">
            <a:avLst/>
          </a:prstGeom>
          <a:noFill/>
          <a:ln>
            <a:solidFill>
              <a:schemeClr val="tx1"/>
            </a:solidFill>
          </a:ln>
        </p:spPr>
        <p:txBody>
          <a:bodyPr wrap="none" rtlCol="0">
            <a:spAutoFit/>
          </a:bodyPr>
          <a:lstStyle/>
          <a:p>
            <a:r>
              <a:rPr lang="en-US" dirty="0" smtClean="0"/>
              <a:t>7</a:t>
            </a:r>
            <a:endParaRPr lang="en-US" dirty="0"/>
          </a:p>
        </p:txBody>
      </p:sp>
      <p:sp>
        <p:nvSpPr>
          <p:cNvPr id="8" name="TextBox 7"/>
          <p:cNvSpPr txBox="1"/>
          <p:nvPr/>
        </p:nvSpPr>
        <p:spPr>
          <a:xfrm>
            <a:off x="5672457" y="4201596"/>
            <a:ext cx="296876" cy="369332"/>
          </a:xfrm>
          <a:prstGeom prst="rect">
            <a:avLst/>
          </a:prstGeom>
          <a:noFill/>
          <a:ln>
            <a:solidFill>
              <a:schemeClr val="tx1"/>
            </a:solidFill>
          </a:ln>
        </p:spPr>
        <p:txBody>
          <a:bodyPr wrap="none" rtlCol="0">
            <a:spAutoFit/>
          </a:bodyPr>
          <a:lstStyle/>
          <a:p>
            <a:r>
              <a:rPr lang="en-US" dirty="0" smtClean="0"/>
              <a:t>3</a:t>
            </a:r>
            <a:endParaRPr lang="en-US" dirty="0"/>
          </a:p>
        </p:txBody>
      </p:sp>
      <p:sp>
        <p:nvSpPr>
          <p:cNvPr id="9" name="TextBox 8"/>
          <p:cNvSpPr txBox="1"/>
          <p:nvPr/>
        </p:nvSpPr>
        <p:spPr>
          <a:xfrm>
            <a:off x="3064206" y="4201596"/>
            <a:ext cx="391454" cy="369332"/>
          </a:xfrm>
          <a:prstGeom prst="rect">
            <a:avLst/>
          </a:prstGeom>
          <a:noFill/>
          <a:ln>
            <a:solidFill>
              <a:schemeClr val="tx1"/>
            </a:solidFill>
          </a:ln>
        </p:spPr>
        <p:txBody>
          <a:bodyPr wrap="none" rtlCol="0">
            <a:spAutoFit/>
          </a:bodyPr>
          <a:lstStyle/>
          <a:p>
            <a:r>
              <a:rPr lang="en-US" dirty="0" smtClean="0"/>
              <a:t>10</a:t>
            </a:r>
            <a:endParaRPr lang="en-US" dirty="0"/>
          </a:p>
        </p:txBody>
      </p:sp>
      <p:sp>
        <p:nvSpPr>
          <p:cNvPr id="10" name="TextBox 9"/>
          <p:cNvSpPr txBox="1"/>
          <p:nvPr/>
        </p:nvSpPr>
        <p:spPr>
          <a:xfrm>
            <a:off x="2590800" y="4190131"/>
            <a:ext cx="391454" cy="369332"/>
          </a:xfrm>
          <a:prstGeom prst="rect">
            <a:avLst/>
          </a:prstGeom>
          <a:noFill/>
          <a:ln>
            <a:solidFill>
              <a:schemeClr val="tx1"/>
            </a:solidFill>
          </a:ln>
        </p:spPr>
        <p:txBody>
          <a:bodyPr wrap="none" rtlCol="0">
            <a:spAutoFit/>
          </a:bodyPr>
          <a:lstStyle/>
          <a:p>
            <a:r>
              <a:rPr lang="en-US" dirty="0" smtClean="0"/>
              <a:t>10</a:t>
            </a:r>
            <a:endParaRPr lang="en-US" dirty="0"/>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0769" y="5660470"/>
            <a:ext cx="308087" cy="4561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6858000" y="2438400"/>
            <a:ext cx="2133600" cy="923330"/>
          </a:xfrm>
          <a:prstGeom prst="rect">
            <a:avLst/>
          </a:prstGeom>
          <a:noFill/>
        </p:spPr>
        <p:txBody>
          <a:bodyPr wrap="square" rtlCol="0">
            <a:spAutoFit/>
          </a:bodyPr>
          <a:lstStyle/>
          <a:p>
            <a:r>
              <a:rPr lang="en-US" dirty="0" smtClean="0"/>
              <a:t>Lesson Adapted from Hands on Equations</a:t>
            </a:r>
          </a:p>
        </p:txBody>
      </p:sp>
      <p:sp>
        <p:nvSpPr>
          <p:cNvPr id="13" name="TextBox 12"/>
          <p:cNvSpPr txBox="1"/>
          <p:nvPr/>
        </p:nvSpPr>
        <p:spPr>
          <a:xfrm>
            <a:off x="304800" y="2416629"/>
            <a:ext cx="2133600" cy="2031325"/>
          </a:xfrm>
          <a:prstGeom prst="rect">
            <a:avLst/>
          </a:prstGeom>
          <a:noFill/>
        </p:spPr>
        <p:txBody>
          <a:bodyPr wrap="square" rtlCol="0">
            <a:spAutoFit/>
          </a:bodyPr>
          <a:lstStyle/>
          <a:p>
            <a:pPr algn="ctr"/>
            <a:r>
              <a:rPr lang="en-US" dirty="0"/>
              <a:t>Rename 7 with a 3 and 4.  </a:t>
            </a:r>
          </a:p>
          <a:p>
            <a:pPr algn="ctr"/>
            <a:endParaRPr lang="en-US" dirty="0" smtClean="0"/>
          </a:p>
          <a:p>
            <a:pPr algn="ctr"/>
            <a:r>
              <a:rPr lang="en-US" dirty="0" smtClean="0"/>
              <a:t>Now </a:t>
            </a:r>
            <a:r>
              <a:rPr lang="en-US" dirty="0"/>
              <a:t>you can take away a 3 from both sides to keep the scale balanced</a:t>
            </a:r>
            <a:r>
              <a:rPr lang="en-US" dirty="0" smtClean="0"/>
              <a:t>.</a:t>
            </a:r>
            <a:endParaRPr lang="en-US" dirty="0"/>
          </a:p>
        </p:txBody>
      </p:sp>
      <p:cxnSp>
        <p:nvCxnSpPr>
          <p:cNvPr id="15" name="Straight Arrow Connector 14"/>
          <p:cNvCxnSpPr/>
          <p:nvPr/>
        </p:nvCxnSpPr>
        <p:spPr>
          <a:xfrm>
            <a:off x="2286000" y="2819400"/>
            <a:ext cx="1219200" cy="1219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5513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You Try</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6614" y="2057400"/>
            <a:ext cx="3351028" cy="345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114800" y="2438400"/>
            <a:ext cx="1801462" cy="381000"/>
          </a:xfrm>
          <a:prstGeom prst="rect">
            <a:avLst/>
          </a:prstGeom>
          <a:noFill/>
        </p:spPr>
        <p:txBody>
          <a:bodyPr wrap="square" rtlCol="0">
            <a:spAutoFit/>
          </a:bodyPr>
          <a:lstStyle/>
          <a:p>
            <a:r>
              <a:rPr lang="en-US" b="1" dirty="0" smtClean="0"/>
              <a:t>2x = 5 + 15</a:t>
            </a:r>
            <a:endParaRPr lang="en-US" b="1" dirty="0"/>
          </a:p>
        </p:txBody>
      </p:sp>
    </p:spTree>
    <p:extLst>
      <p:ext uri="{BB962C8B-B14F-4D97-AF65-F5344CB8AC3E}">
        <p14:creationId xmlns:p14="http://schemas.microsoft.com/office/powerpoint/2010/main" val="527657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You Try</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6614" y="2057400"/>
            <a:ext cx="3351028" cy="345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581400" y="2438400"/>
            <a:ext cx="2334862" cy="381000"/>
          </a:xfrm>
          <a:prstGeom prst="rect">
            <a:avLst/>
          </a:prstGeom>
          <a:noFill/>
        </p:spPr>
        <p:txBody>
          <a:bodyPr wrap="square" rtlCol="0">
            <a:spAutoFit/>
          </a:bodyPr>
          <a:lstStyle/>
          <a:p>
            <a:r>
              <a:rPr lang="en-US" b="1" dirty="0" smtClean="0"/>
              <a:t>6 •2 + 5 = x + 1</a:t>
            </a:r>
            <a:endParaRPr lang="en-US" b="1" dirty="0"/>
          </a:p>
        </p:txBody>
      </p:sp>
    </p:spTree>
    <p:extLst>
      <p:ext uri="{BB962C8B-B14F-4D97-AF65-F5344CB8AC3E}">
        <p14:creationId xmlns:p14="http://schemas.microsoft.com/office/powerpoint/2010/main" val="390452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Refer to CMAPP for Hands-On lesson examples and student exercises.</a:t>
            </a:r>
            <a:endParaRPr lang="en-US" dirty="0"/>
          </a:p>
        </p:txBody>
      </p:sp>
      <p:sp>
        <p:nvSpPr>
          <p:cNvPr id="3" name="Title 2"/>
          <p:cNvSpPr>
            <a:spLocks noGrp="1"/>
          </p:cNvSpPr>
          <p:nvPr>
            <p:ph type="title"/>
          </p:nvPr>
        </p:nvSpPr>
        <p:spPr/>
        <p:txBody>
          <a:bodyPr/>
          <a:lstStyle/>
          <a:p>
            <a:r>
              <a:rPr lang="en-US" dirty="0" smtClean="0"/>
              <a:t>Hands on Equations</a:t>
            </a:r>
            <a:endParaRPr lang="en-US" dirty="0"/>
          </a:p>
        </p:txBody>
      </p:sp>
    </p:spTree>
    <p:extLst>
      <p:ext uri="{BB962C8B-B14F-4D97-AF65-F5344CB8AC3E}">
        <p14:creationId xmlns:p14="http://schemas.microsoft.com/office/powerpoint/2010/main" val="1435186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156</TotalTime>
  <Words>477</Words>
  <Application>Microsoft Office PowerPoint</Application>
  <PresentationFormat>On-screen Show (4:3)</PresentationFormat>
  <Paragraphs>99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Cambria Math</vt:lpstr>
      <vt:lpstr>Candara</vt:lpstr>
      <vt:lpstr>Symbol</vt:lpstr>
      <vt:lpstr>Waveform</vt:lpstr>
      <vt:lpstr>Part 2: Solutions to Equations &amp; Inequalities  REVIEW </vt:lpstr>
      <vt:lpstr>Equations and Inequalities Part 3: Modeling &amp; Solving One-Step Equations</vt:lpstr>
      <vt:lpstr>Think about it!</vt:lpstr>
      <vt:lpstr>Equations</vt:lpstr>
      <vt:lpstr>Equations Like a balanced scale</vt:lpstr>
      <vt:lpstr>Equations Like a balanced scale</vt:lpstr>
      <vt:lpstr>You Try</vt:lpstr>
      <vt:lpstr>You Try</vt:lpstr>
      <vt:lpstr>Hands on Equations</vt:lpstr>
      <vt:lpstr>PowerPoint Presentation</vt:lpstr>
      <vt:lpstr>Solving Equations</vt:lpstr>
      <vt:lpstr>Additional Examples: Don’t forget to check your solution!</vt:lpstr>
      <vt:lpstr>PowerPoint Presentation</vt:lpstr>
      <vt:lpstr>PowerPoint Presentation</vt:lpstr>
      <vt:lpstr>Testing Connection</vt:lpstr>
      <vt:lpstr>PowerPoint Presentation</vt:lpstr>
      <vt:lpstr>Practice &amp; Other Resources</vt:lpstr>
    </vt:vector>
  </TitlesOfParts>
  <Company>WCPSS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 Part 2: Identifying Solutions to Equations and Inequalities</dc:title>
  <dc:creator>Stacey Johnson</dc:creator>
  <cp:lastModifiedBy>Caroline Hammond</cp:lastModifiedBy>
  <cp:revision>15</cp:revision>
  <dcterms:created xsi:type="dcterms:W3CDTF">2014-07-17T18:49:29Z</dcterms:created>
  <dcterms:modified xsi:type="dcterms:W3CDTF">2015-11-16T18:16:40Z</dcterms:modified>
</cp:coreProperties>
</file>