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76" r:id="rId7"/>
    <p:sldId id="277" r:id="rId8"/>
    <p:sldId id="260" r:id="rId9"/>
    <p:sldId id="261" r:id="rId10"/>
    <p:sldId id="262" r:id="rId11"/>
    <p:sldId id="263" r:id="rId12"/>
    <p:sldId id="27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3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88FA-027A-D342-BD30-224EC7CE909B}" type="datetimeFigureOut">
              <a:rPr lang="en-US" smtClean="0"/>
              <a:t>8/14/2014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FAF3-2963-A343-BCAE-00C126F124E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GCF and LCM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43" y="2058748"/>
            <a:ext cx="5701838" cy="3576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336927" y="0"/>
            <a:ext cx="9480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</a:t>
            </a:r>
            <a:r>
              <a:rPr lang="en-US" sz="2800" dirty="0" smtClean="0"/>
              <a:t>Next, we enter </a:t>
            </a:r>
            <a:r>
              <a:rPr lang="en-US" sz="2800" dirty="0"/>
              <a:t>the numbers from the Prime Factorization into a </a:t>
            </a:r>
            <a:r>
              <a:rPr lang="en-US" sz="2800" dirty="0" smtClean="0"/>
              <a:t>Venn Diagram</a:t>
            </a:r>
            <a:r>
              <a:rPr lang="en-US" sz="2800" dirty="0"/>
              <a:t>, putting the common numbers in the middle.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7001" y="5635145"/>
            <a:ext cx="415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5071445" y="5635144"/>
            <a:ext cx="649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833754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041503" y="5635145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252408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671062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1434" y="17048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18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2241" y="18572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24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63647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48913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10125" y="2904150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82301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22844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19452" y="3872863"/>
            <a:ext cx="418654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2252408" y="3550481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5460206" y="2904150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5460206" y="3872863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5930259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6138008" y="5635144"/>
            <a:ext cx="649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⋅3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5722510" y="563514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5511605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4" grpId="0"/>
      <p:bldP spid="19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60" y="2084665"/>
            <a:ext cx="5701838" cy="3576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336927" y="0"/>
            <a:ext cx="9480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</a:t>
            </a:r>
            <a:r>
              <a:rPr lang="en-US" sz="2800" dirty="0" smtClean="0"/>
              <a:t>Finally, we multiply the middle numbers to get the GCF.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1434" y="17048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18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2241" y="18572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24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4010125" y="2904150"/>
            <a:ext cx="41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4219452" y="3872863"/>
            <a:ext cx="418654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2252408" y="3550481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5460206" y="2904150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5460206" y="3872863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492432" y="588850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1274095" y="5888503"/>
            <a:ext cx="1221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= 6  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3095583" y="6211669"/>
            <a:ext cx="5787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So the GCF of 18 and 24 is 6.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8444E-6 1.76007E-7 C 1.88444E-6 0.00023 -0.21135 0.22047 -0.42252 0.44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5268E-6 1.06994E-6 L -0.37255 0.3008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17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Least Common Multiple or (LCM) is smallest number that is a multiple of two or more numbers. </a:t>
            </a:r>
          </a:p>
          <a:p>
            <a:r>
              <a:rPr lang="en-US" dirty="0" smtClean="0"/>
              <a:t>When you find the LCM of two numbers, you are finding the smallest number that both numbers will go into.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51907"/>
            <a:ext cx="8229600" cy="3051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going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</a:t>
            </a:r>
            <a:r>
              <a:rPr lang="en-US" sz="3200" dirty="0" smtClean="0"/>
              <a:t> look at two methods of finding the LCM.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Method 1 for finding LCM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7072"/>
            <a:ext cx="8686800" cy="1820700"/>
          </a:xfrm>
        </p:spPr>
        <p:txBody>
          <a:bodyPr>
            <a:normAutofit fontScale="92500" lnSpcReduction="20000"/>
          </a:bodyPr>
          <a:lstStyle/>
          <a:p>
            <a:r>
              <a:rPr lang="en-US" sz="4757" dirty="0" smtClean="0"/>
              <a:t>List multiples for each number 5 at a time. Then circle the smallest match.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55841"/>
            <a:ext cx="86868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do an example and find the LCM of 12 and 30.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931" y="1143495"/>
            <a:ext cx="12690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12: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15931" y="3385222"/>
            <a:ext cx="12690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30: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447084" y="1143495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12,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648051" y="1143495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24,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3901857" y="1143495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36,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5155663" y="1143495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48,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93181" y="1143495"/>
            <a:ext cx="10426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60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72296" y="3385222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60,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9908" y="3385222"/>
            <a:ext cx="1682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120,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826102" y="3385222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90,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62693" y="3385222"/>
            <a:ext cx="1682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160,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084" y="3385222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30,</a:t>
            </a:r>
            <a:endParaRPr lang="en-US" sz="6600" dirty="0"/>
          </a:p>
        </p:txBody>
      </p:sp>
      <p:sp>
        <p:nvSpPr>
          <p:cNvPr id="20" name="Donut 19"/>
          <p:cNvSpPr/>
          <p:nvPr/>
        </p:nvSpPr>
        <p:spPr>
          <a:xfrm>
            <a:off x="6393181" y="1143495"/>
            <a:ext cx="1249137" cy="1292600"/>
          </a:xfrm>
          <a:prstGeom prst="donut">
            <a:avLst>
              <a:gd name="adj" fmla="val 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2390873" y="3385222"/>
            <a:ext cx="1253806" cy="1292601"/>
          </a:xfrm>
          <a:prstGeom prst="donut">
            <a:avLst>
              <a:gd name="adj" fmla="val 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773" y="5235016"/>
            <a:ext cx="8093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Lowest Common Multiple (LCM) of 12 and 30 is 60.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15931" y="0"/>
            <a:ext cx="90280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 we list out the first 5 multiples of both numbers.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902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Then we circle the smallest match.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9" grpId="0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Method 2 for finding LCM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444920"/>
          </a:xfrm>
        </p:spPr>
        <p:txBody>
          <a:bodyPr/>
          <a:lstStyle/>
          <a:p>
            <a:r>
              <a:rPr lang="en-US" sz="3700" dirty="0" smtClean="0"/>
              <a:t>Use Factor Trees to find the Prime Factorization of both numbers.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587920"/>
            <a:ext cx="9144000" cy="2008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the numbers from the Prime Factorization into a Venn Diagram,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putting the common numbers in the middle.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321372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Multiply all of </a:t>
            </a:r>
            <a:r>
              <a:rPr lang="en-US" sz="3700" dirty="0" smtClean="0"/>
              <a:t>the</a:t>
            </a: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numbers in the diagram to get the LCM.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584880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let’s try this</a:t>
            </a:r>
            <a:r>
              <a:rPr kumimoji="0" lang="en-US" sz="3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700" dirty="0" smtClean="0"/>
              <a:t>method to find the GCF of 12 and 30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5505" y="0"/>
            <a:ext cx="9144000" cy="1444920"/>
          </a:xfrm>
        </p:spPr>
        <p:txBody>
          <a:bodyPr/>
          <a:lstStyle/>
          <a:p>
            <a:pPr>
              <a:buNone/>
            </a:pPr>
            <a:r>
              <a:rPr lang="en-US" sz="3700" dirty="0" smtClean="0"/>
              <a:t>First, make a factor tree for each number to find the Prime Factorization.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0442" y="1374171"/>
            <a:ext cx="1176423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3602789" y="216681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04273" y="2149563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87860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4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1521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3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84758" y="3267474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168440" y="328472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2459086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280862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onut 18"/>
          <p:cNvSpPr/>
          <p:nvPr/>
        </p:nvSpPr>
        <p:spPr>
          <a:xfrm>
            <a:off x="3636209" y="2550591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2380084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241361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30954" y="5597838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Factorization: 2</a:t>
            </a:r>
            <a:r>
              <a:rPr lang="en-US" sz="4400" dirty="0" smtClean="0"/>
              <a:t>⋅2⋅3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3" grpId="1"/>
      <p:bldP spid="17" grpId="0"/>
      <p:bldP spid="18" grpId="0"/>
      <p:bldP spid="19" grpId="0" animBg="1"/>
      <p:bldP spid="20" grpId="0" animBg="1"/>
      <p:bldP spid="21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5505" y="0"/>
            <a:ext cx="9144000" cy="1444920"/>
          </a:xfrm>
        </p:spPr>
        <p:txBody>
          <a:bodyPr/>
          <a:lstStyle/>
          <a:p>
            <a:pPr>
              <a:buNone/>
            </a:pPr>
            <a:r>
              <a:rPr lang="en-US" sz="3700" dirty="0" smtClean="0"/>
              <a:t>First, make a factor tree for each number to find the Prime Factorization.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0442" y="1374171"/>
            <a:ext cx="1176423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 smtClean="0"/>
              <a:t>30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3602789" y="216681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04273" y="2149563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700927" y="2550592"/>
            <a:ext cx="903196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 smtClean="0"/>
              <a:t>10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1521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3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84758" y="3267474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168440" y="328472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2459086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280862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5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onut 18"/>
          <p:cNvSpPr/>
          <p:nvPr/>
        </p:nvSpPr>
        <p:spPr>
          <a:xfrm>
            <a:off x="3636209" y="2550591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2380084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241361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30954" y="5597838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Factorization: 2</a:t>
            </a:r>
            <a:r>
              <a:rPr lang="en-US" sz="4400" dirty="0" smtClean="0"/>
              <a:t>⋅3⋅</a:t>
            </a:r>
            <a:r>
              <a:rPr lang="en-US" sz="4400" dirty="0"/>
              <a:t>5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3" grpId="1"/>
      <p:bldP spid="17" grpId="0"/>
      <p:bldP spid="18" grpId="0"/>
      <p:bldP spid="19" grpId="0" animBg="1"/>
      <p:bldP spid="20" grpId="0" animBg="1"/>
      <p:bldP spid="21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43" y="2058748"/>
            <a:ext cx="5701838" cy="3576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336927" y="0"/>
            <a:ext cx="9480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</a:t>
            </a:r>
            <a:r>
              <a:rPr lang="en-US" sz="2800" dirty="0" smtClean="0"/>
              <a:t>Next, we enter </a:t>
            </a:r>
            <a:r>
              <a:rPr lang="en-US" sz="2800" dirty="0"/>
              <a:t>the numbers from the Prime Factorization into a </a:t>
            </a:r>
            <a:r>
              <a:rPr lang="en-US" sz="2800" dirty="0" smtClean="0"/>
              <a:t>Venn Diagram</a:t>
            </a:r>
            <a:r>
              <a:rPr lang="en-US" sz="2800" dirty="0"/>
              <a:t>, putting the common numbers in the middle.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7001" y="5635145"/>
            <a:ext cx="415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5071445" y="5635144"/>
            <a:ext cx="649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833754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041503" y="5635145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663172" y="5635145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252408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1434" y="17048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12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2241" y="1857205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30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63647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41498" y="5810861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10125" y="2904150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641169" y="5810861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22844" y="5810860"/>
            <a:ext cx="388761" cy="351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19452" y="3872863"/>
            <a:ext cx="418654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2252408" y="3550481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60206" y="3872863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30259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22510" y="563514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⋅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5511605" y="5635144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4" grpId="0"/>
      <p:bldP spid="19" grpId="0"/>
      <p:bldP spid="23" grpId="0"/>
      <p:bldP spid="24" grpId="0"/>
      <p:bldP spid="26" grpId="0"/>
      <p:bldP spid="27" grpId="0"/>
      <p:bldP spid="27" grpId="1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434" y="1115952"/>
            <a:ext cx="5701838" cy="3576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336927" y="0"/>
            <a:ext cx="9480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	</a:t>
            </a:r>
            <a:r>
              <a:rPr lang="en-US" sz="2800" dirty="0" smtClean="0"/>
              <a:t>Finally, we multiply all of the numbers to get the LCM.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1434" y="803393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12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2241" y="803393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30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4010125" y="2257819"/>
            <a:ext cx="41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4010125" y="2904150"/>
            <a:ext cx="418654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2066316" y="2580985"/>
            <a:ext cx="41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60206" y="2257819"/>
            <a:ext cx="418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94729" y="5888503"/>
            <a:ext cx="1221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= 60  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2985015" y="4919007"/>
            <a:ext cx="5787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So the LCM of 12 and 30 is 60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84427" y="5334505"/>
            <a:ext cx="22257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                   ⋅    ⋅    ⋅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857E-6 0.00023 L -0.19556 0.489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2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35625 0.53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12" y="2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29601 0.44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38837 0.53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2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17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Greatest Common Factor or (GCF) is the highest number that divides evenly into two or more numbers.</a:t>
            </a:r>
          </a:p>
          <a:p>
            <a:r>
              <a:rPr lang="en-US" dirty="0" smtClean="0"/>
              <a:t>When you find the GCF of two numbers, you are finding the biggest number that will divide into both of those numbers.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651907"/>
            <a:ext cx="8229600" cy="3051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going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</a:t>
            </a:r>
            <a:r>
              <a:rPr lang="en-US" sz="3200" dirty="0" smtClean="0"/>
              <a:t> look at two methods of finding the GCF.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Remember not to get the GCF and LCM mixed up.</a:t>
            </a:r>
          </a:p>
          <a:p>
            <a:r>
              <a:rPr lang="en-US" sz="3700" dirty="0" smtClean="0"/>
              <a:t>When finding the GCF, you are looking for a number that is smaller than the two given numbers</a:t>
            </a:r>
          </a:p>
          <a:p>
            <a:r>
              <a:rPr lang="en-US" sz="3700" dirty="0" smtClean="0"/>
              <a:t>When finding the LCM, you are looking for a number that is larger than the two given numbers</a:t>
            </a:r>
          </a:p>
          <a:p>
            <a:endParaRPr lang="en-US" sz="3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Method 1 for finding GCF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44492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List all factors for each number then circle the greatest match.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15271"/>
            <a:ext cx="86868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do an example and find the GCF of 18 and 24.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931" y="1143495"/>
            <a:ext cx="12690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18: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15931" y="3385222"/>
            <a:ext cx="12690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24: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447084" y="1143495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1,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5846872" y="1143495"/>
            <a:ext cx="10426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18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4027333" y="1143495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6,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2344535" y="1143495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2,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4925998" y="1143495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9,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2505" y="1143495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3,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7883582" y="3385222"/>
            <a:ext cx="10426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24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71700" y="3385222"/>
            <a:ext cx="12538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12,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846872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8,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5998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6,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4027333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4</a:t>
            </a:r>
            <a:r>
              <a:rPr lang="en-US" sz="6600" dirty="0"/>
              <a:t>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505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3,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2344535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2,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084" y="3385222"/>
            <a:ext cx="824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1,</a:t>
            </a:r>
            <a:endParaRPr lang="en-US" sz="6600" dirty="0"/>
          </a:p>
        </p:txBody>
      </p:sp>
      <p:sp>
        <p:nvSpPr>
          <p:cNvPr id="20" name="Donut 19"/>
          <p:cNvSpPr/>
          <p:nvPr/>
        </p:nvSpPr>
        <p:spPr>
          <a:xfrm>
            <a:off x="3848741" y="1143495"/>
            <a:ext cx="1003420" cy="1107996"/>
          </a:xfrm>
          <a:prstGeom prst="donut">
            <a:avLst>
              <a:gd name="adj" fmla="val 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4747406" y="3385222"/>
            <a:ext cx="1003420" cy="1107996"/>
          </a:xfrm>
          <a:prstGeom prst="donut">
            <a:avLst>
              <a:gd name="adj" fmla="val 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773" y="5235016"/>
            <a:ext cx="8093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Greatest Common Factor (GCF) of 18 and 24 is 6.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15931" y="0"/>
            <a:ext cx="902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First we list out all the factors of both numbers.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115931" y="0"/>
            <a:ext cx="902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Then we circle the greatest match.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Method 2 for finding GCF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444920"/>
          </a:xfrm>
        </p:spPr>
        <p:txBody>
          <a:bodyPr/>
          <a:lstStyle/>
          <a:p>
            <a:r>
              <a:rPr lang="en-US" sz="3700" dirty="0" smtClean="0"/>
              <a:t>Use Factor Trees to find the Prime Factorization of both numbers.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587920"/>
            <a:ext cx="9144000" cy="2008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the numbers from the Prime Factorization into a Venn Diagram,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putting the common numbers in the middle.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321372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Multiply the numbers in the middle to get the GCF.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584880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let’s try this</a:t>
            </a:r>
            <a:r>
              <a:rPr kumimoji="0" lang="en-US" sz="3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700" dirty="0" smtClean="0"/>
              <a:t>method to find the GCF of 18 and 24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Let’s review Venn Diagrams</a:t>
            </a:r>
            <a:endParaRPr lang="en-US" sz="6000" dirty="0"/>
          </a:p>
        </p:txBody>
      </p:sp>
      <p:pic>
        <p:nvPicPr>
          <p:cNvPr id="8" name="Picture 7" descr="venn-diagra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14" y="1143000"/>
            <a:ext cx="7874212" cy="5019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Let’s review Venn Diagrams</a:t>
            </a:r>
            <a:endParaRPr lang="en-US" sz="6000" dirty="0"/>
          </a:p>
        </p:txBody>
      </p:sp>
      <p:pic>
        <p:nvPicPr>
          <p:cNvPr id="4" name="Picture 3" descr="tranv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91" y="1479906"/>
            <a:ext cx="7463852" cy="5891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5505" y="0"/>
            <a:ext cx="9144000" cy="1444920"/>
          </a:xfrm>
        </p:spPr>
        <p:txBody>
          <a:bodyPr/>
          <a:lstStyle/>
          <a:p>
            <a:pPr>
              <a:buNone/>
            </a:pPr>
            <a:r>
              <a:rPr lang="en-US" sz="3700" dirty="0" smtClean="0"/>
              <a:t>First, make a factor tree for each number to find the Prime Factorization.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0442" y="1374171"/>
            <a:ext cx="1176423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3602789" y="216681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04273" y="2149563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87860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9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1521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84758" y="3267474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168440" y="328472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2459086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3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280862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3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onut 18"/>
          <p:cNvSpPr/>
          <p:nvPr/>
        </p:nvSpPr>
        <p:spPr>
          <a:xfrm>
            <a:off x="3636209" y="2550591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2380084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241361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30954" y="5597838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Factorization: 2</a:t>
            </a:r>
            <a:r>
              <a:rPr lang="en-US" sz="4400" dirty="0" smtClean="0"/>
              <a:t>⋅3⋅3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3" grpId="1"/>
      <p:bldP spid="17" grpId="0"/>
      <p:bldP spid="18" grpId="0"/>
      <p:bldP spid="19" grpId="0" animBg="1"/>
      <p:bldP spid="20" grpId="0" animBg="1"/>
      <p:bldP spid="21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5505" y="0"/>
            <a:ext cx="9144000" cy="1444920"/>
          </a:xfrm>
        </p:spPr>
        <p:txBody>
          <a:bodyPr/>
          <a:lstStyle/>
          <a:p>
            <a:pPr>
              <a:buNone/>
            </a:pPr>
            <a:r>
              <a:rPr lang="en-US" sz="3700" dirty="0" smtClean="0"/>
              <a:t>First, make a factor tree for each number to find the Prime Factorization.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0442" y="1374171"/>
            <a:ext cx="1176423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 smtClean="0"/>
              <a:t>24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3602789" y="216681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04273" y="2149563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287860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8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15211" y="2550591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/>
              <a:t>3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684758" y="3267474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168440" y="3284724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2459086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4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280862" y="3638989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onut 18"/>
          <p:cNvSpPr/>
          <p:nvPr/>
        </p:nvSpPr>
        <p:spPr>
          <a:xfrm>
            <a:off x="3636209" y="2550591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3241361" y="3638990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5505" y="5662628"/>
            <a:ext cx="9144000" cy="1444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Factorization: 2</a:t>
            </a:r>
            <a:r>
              <a:rPr lang="en-US" sz="4400" dirty="0" smtClean="0"/>
              <a:t>⋅2⋅2⋅3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265243" y="4355872"/>
            <a:ext cx="387684" cy="355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766179" y="4373122"/>
            <a:ext cx="387684" cy="32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1975405" y="4727387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878601" y="4727387"/>
            <a:ext cx="483681" cy="700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noProof="0" dirty="0" smtClean="0"/>
              <a:t>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Donut 29"/>
          <p:cNvSpPr/>
          <p:nvPr/>
        </p:nvSpPr>
        <p:spPr>
          <a:xfrm>
            <a:off x="1896403" y="4727385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Donut 30"/>
          <p:cNvSpPr/>
          <p:nvPr/>
        </p:nvSpPr>
        <p:spPr>
          <a:xfrm>
            <a:off x="2839100" y="4727388"/>
            <a:ext cx="562683" cy="700711"/>
          </a:xfrm>
          <a:prstGeom prst="donut">
            <a:avLst>
              <a:gd name="adj" fmla="val 42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3" grpId="1"/>
      <p:bldP spid="17" grpId="0"/>
      <p:bldP spid="18" grpId="0"/>
      <p:bldP spid="19" grpId="0" animBg="1"/>
      <p:bldP spid="21" grpId="0" animBg="1"/>
      <p:bldP spid="23" grpId="0"/>
      <p:bldP spid="28" grpId="0"/>
      <p:bldP spid="29" grpId="0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678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GCF and LCM</vt:lpstr>
      <vt:lpstr>Greatest Common Factor</vt:lpstr>
      <vt:lpstr>Method 1 for finding GCF</vt:lpstr>
      <vt:lpstr>PowerPoint Presentation</vt:lpstr>
      <vt:lpstr>Method 2 for finding GCF</vt:lpstr>
      <vt:lpstr>Let’s review Venn Diagrams</vt:lpstr>
      <vt:lpstr>Let’s review Venn Diagrams</vt:lpstr>
      <vt:lpstr>PowerPoint Presentation</vt:lpstr>
      <vt:lpstr>PowerPoint Presentation</vt:lpstr>
      <vt:lpstr>PowerPoint Presentation</vt:lpstr>
      <vt:lpstr>PowerPoint Presentation</vt:lpstr>
      <vt:lpstr>Least Common Multiple</vt:lpstr>
      <vt:lpstr>Method 1 for finding LCM</vt:lpstr>
      <vt:lpstr>PowerPoint Presentation</vt:lpstr>
      <vt:lpstr>Method 2 for finding LCM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GCF and LCM</dc:title>
  <dc:creator>Emily Lilley</dc:creator>
  <cp:lastModifiedBy>Caroline Hammond</cp:lastModifiedBy>
  <cp:revision>3</cp:revision>
  <dcterms:created xsi:type="dcterms:W3CDTF">2013-09-12T23:45:26Z</dcterms:created>
  <dcterms:modified xsi:type="dcterms:W3CDTF">2014-08-14T18:01:50Z</dcterms:modified>
</cp:coreProperties>
</file>