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2" r:id="rId6"/>
    <p:sldId id="261" r:id="rId7"/>
    <p:sldId id="260" r:id="rId8"/>
    <p:sldId id="269" r:id="rId9"/>
    <p:sldId id="266" r:id="rId10"/>
    <p:sldId id="277" r:id="rId11"/>
    <p:sldId id="270" r:id="rId12"/>
    <p:sldId id="274" r:id="rId13"/>
    <p:sldId id="275" r:id="rId14"/>
    <p:sldId id="264" r:id="rId15"/>
    <p:sldId id="265" r:id="rId16"/>
    <p:sldId id="263" r:id="rId17"/>
    <p:sldId id="267" r:id="rId18"/>
    <p:sldId id="271" r:id="rId19"/>
    <p:sldId id="272" r:id="rId20"/>
    <p:sldId id="273" r:id="rId21"/>
    <p:sldId id="268"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4AFAB8-FE4F-4C53-9A54-72BFD994087F}"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B1703-DEC3-45AC-ABE6-5F4FEE7ABC8A}"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4AFAB8-FE4F-4C53-9A54-72BFD994087F}"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B1703-DEC3-45AC-ABE6-5F4FEE7ABC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4AFAB8-FE4F-4C53-9A54-72BFD994087F}"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B1703-DEC3-45AC-ABE6-5F4FEE7ABC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4AFAB8-FE4F-4C53-9A54-72BFD994087F}"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B1703-DEC3-45AC-ABE6-5F4FEE7ABC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AFAB8-FE4F-4C53-9A54-72BFD994087F}"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B1703-DEC3-45AC-ABE6-5F4FEE7ABC8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4AFAB8-FE4F-4C53-9A54-72BFD994087F}"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B1703-DEC3-45AC-ABE6-5F4FEE7ABC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4AFAB8-FE4F-4C53-9A54-72BFD994087F}"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7B1703-DEC3-45AC-ABE6-5F4FEE7ABC8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4AFAB8-FE4F-4C53-9A54-72BFD994087F}"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7B1703-DEC3-45AC-ABE6-5F4FEE7ABC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AFAB8-FE4F-4C53-9A54-72BFD994087F}"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7B1703-DEC3-45AC-ABE6-5F4FEE7ABC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AFAB8-FE4F-4C53-9A54-72BFD994087F}"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B1703-DEC3-45AC-ABE6-5F4FEE7ABC8A}"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AFAB8-FE4F-4C53-9A54-72BFD994087F}"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B1703-DEC3-45AC-ABE6-5F4FEE7ABC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34AFAB8-FE4F-4C53-9A54-72BFD994087F}" type="datetimeFigureOut">
              <a:rPr lang="en-US" smtClean="0"/>
              <a:t>9/3/2015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B7B1703-DEC3-45AC-ABE6-5F4FEE7ABC8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hillips6thccmms.weebly.com/" TargetMode="External"/><Relationship Id="rId2" Type="http://schemas.openxmlformats.org/officeDocument/2006/relationships/hyperlink" Target="mailto:cphillips2@wcpss.net" TargetMode="External"/><Relationship Id="rId1" Type="http://schemas.openxmlformats.org/officeDocument/2006/relationships/slideLayout" Target="../slideLayouts/slideLayout2.xml"/><Relationship Id="rId4" Type="http://schemas.openxmlformats.org/officeDocument/2006/relationships/hyperlink" Target="http://www.wcpss.net/centennialm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543800" cy="1524000"/>
          </a:xfrm>
        </p:spPr>
        <p:txBody>
          <a:bodyPr/>
          <a:lstStyle/>
          <a:p>
            <a:r>
              <a:rPr lang="en-US" dirty="0" smtClean="0"/>
              <a:t>6</a:t>
            </a:r>
            <a:r>
              <a:rPr lang="en-US" baseline="30000" dirty="0" smtClean="0"/>
              <a:t>th</a:t>
            </a:r>
            <a:r>
              <a:rPr lang="en-US" dirty="0" smtClean="0"/>
              <a:t> Grade Math</a:t>
            </a:r>
            <a:endParaRPr lang="en-US" dirty="0"/>
          </a:p>
        </p:txBody>
      </p:sp>
      <p:sp>
        <p:nvSpPr>
          <p:cNvPr id="3" name="Subtitle 2"/>
          <p:cNvSpPr>
            <a:spLocks noGrp="1"/>
          </p:cNvSpPr>
          <p:nvPr>
            <p:ph type="subTitle" idx="1"/>
          </p:nvPr>
        </p:nvSpPr>
        <p:spPr>
          <a:xfrm>
            <a:off x="914400" y="2362200"/>
            <a:ext cx="6858000" cy="990600"/>
          </a:xfrm>
        </p:spPr>
        <p:txBody>
          <a:bodyPr/>
          <a:lstStyle/>
          <a:p>
            <a:r>
              <a:rPr lang="en-US" dirty="0" smtClean="0"/>
              <a:t>With Mrs. Phillips!</a:t>
            </a:r>
            <a:endParaRPr lang="en-US" dirty="0"/>
          </a:p>
        </p:txBody>
      </p:sp>
    </p:spTree>
    <p:extLst>
      <p:ext uri="{BB962C8B-B14F-4D97-AF65-F5344CB8AC3E}">
        <p14:creationId xmlns:p14="http://schemas.microsoft.com/office/powerpoint/2010/main" val="56021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Policy</a:t>
            </a:r>
            <a:endParaRPr lang="en-US" dirty="0"/>
          </a:p>
        </p:txBody>
      </p:sp>
      <p:sp>
        <p:nvSpPr>
          <p:cNvPr id="3" name="Content Placeholder 2"/>
          <p:cNvSpPr>
            <a:spLocks noGrp="1"/>
          </p:cNvSpPr>
          <p:nvPr>
            <p:ph idx="1"/>
          </p:nvPr>
        </p:nvSpPr>
        <p:spPr>
          <a:xfrm>
            <a:off x="762000" y="-228600"/>
            <a:ext cx="7543800" cy="4953000"/>
          </a:xfrm>
        </p:spPr>
        <p:txBody>
          <a:bodyPr>
            <a:normAutofit/>
          </a:bodyPr>
          <a:lstStyle/>
          <a:p>
            <a:r>
              <a:rPr lang="en-US" b="1" u="sng" dirty="0"/>
              <a:t>30%</a:t>
            </a:r>
            <a:r>
              <a:rPr lang="en-US" u="sng" dirty="0"/>
              <a:t> Formative assessments (the assessment of knowledge gained during the learning process) include</a:t>
            </a:r>
            <a:r>
              <a:rPr lang="en-US" dirty="0"/>
              <a:t>:</a:t>
            </a:r>
          </a:p>
          <a:p>
            <a:pPr marL="0" indent="0">
              <a:buNone/>
            </a:pPr>
            <a:r>
              <a:rPr lang="en-US" dirty="0" smtClean="0"/>
              <a:t>	warm </a:t>
            </a:r>
            <a:r>
              <a:rPr lang="en-US" dirty="0"/>
              <a:t>ups, class work, practice work, </a:t>
            </a:r>
            <a:r>
              <a:rPr lang="en-US" dirty="0" smtClean="0"/>
              <a:t>		homework</a:t>
            </a:r>
            <a:r>
              <a:rPr lang="en-US" dirty="0"/>
              <a:t>, exit slips, quizzes, vocabulary</a:t>
            </a:r>
          </a:p>
          <a:p>
            <a:r>
              <a:rPr lang="en-US" b="1" u="sng" dirty="0"/>
              <a:t>70%</a:t>
            </a:r>
            <a:r>
              <a:rPr lang="en-US" u="sng" dirty="0"/>
              <a:t> Summative assessments (the assessment of knowledge gained at the end of the learning process) include:</a:t>
            </a:r>
            <a:endParaRPr lang="en-US" dirty="0"/>
          </a:p>
          <a:p>
            <a:pPr marL="0" indent="0">
              <a:buNone/>
            </a:pPr>
            <a:r>
              <a:rPr lang="en-US" dirty="0" smtClean="0"/>
              <a:t>	essays</a:t>
            </a:r>
            <a:r>
              <a:rPr lang="en-US" dirty="0"/>
              <a:t>, quizzes, tests, labs, </a:t>
            </a:r>
            <a:r>
              <a:rPr lang="en-US" dirty="0" smtClean="0"/>
              <a:t>projects</a:t>
            </a:r>
          </a:p>
        </p:txBody>
      </p:sp>
      <p:sp>
        <p:nvSpPr>
          <p:cNvPr id="4" name="TextBox 3"/>
          <p:cNvSpPr txBox="1"/>
          <p:nvPr/>
        </p:nvSpPr>
        <p:spPr>
          <a:xfrm>
            <a:off x="6477000" y="3276600"/>
            <a:ext cx="2438400" cy="258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a:t>Letter Grades:</a:t>
            </a:r>
          </a:p>
          <a:p>
            <a:r>
              <a:rPr lang="en-US" sz="2400" dirty="0"/>
              <a:t>A  =   90 - 100    </a:t>
            </a:r>
          </a:p>
          <a:p>
            <a:r>
              <a:rPr lang="en-US" sz="2400" dirty="0"/>
              <a:t> B  =   80-89     </a:t>
            </a:r>
          </a:p>
          <a:p>
            <a:r>
              <a:rPr lang="en-US" sz="2400" dirty="0"/>
              <a:t>C  =  70-79     </a:t>
            </a:r>
          </a:p>
          <a:p>
            <a:r>
              <a:rPr lang="en-US" sz="2400" dirty="0"/>
              <a:t>D  =  60 - 69      </a:t>
            </a:r>
          </a:p>
          <a:p>
            <a:r>
              <a:rPr lang="en-US" sz="2400" dirty="0"/>
              <a:t>F  =   &lt;60</a:t>
            </a:r>
          </a:p>
          <a:p>
            <a:endParaRPr lang="en-US" dirty="0"/>
          </a:p>
        </p:txBody>
      </p:sp>
    </p:spTree>
    <p:extLst>
      <p:ext uri="{BB962C8B-B14F-4D97-AF65-F5344CB8AC3E}">
        <p14:creationId xmlns:p14="http://schemas.microsoft.com/office/powerpoint/2010/main" val="1946023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600200"/>
          </a:xfrm>
        </p:spPr>
        <p:txBody>
          <a:bodyPr>
            <a:normAutofit fontScale="90000"/>
          </a:bodyPr>
          <a:lstStyle/>
          <a:p>
            <a:r>
              <a:rPr lang="en-US" dirty="0" smtClean="0"/>
              <a:t>Missing &amp; Makeup Work Policy</a:t>
            </a:r>
            <a:endParaRPr lang="en-US" dirty="0"/>
          </a:p>
        </p:txBody>
      </p:sp>
      <p:sp>
        <p:nvSpPr>
          <p:cNvPr id="3" name="Content Placeholder 2"/>
          <p:cNvSpPr>
            <a:spLocks noGrp="1"/>
          </p:cNvSpPr>
          <p:nvPr>
            <p:ph idx="1"/>
          </p:nvPr>
        </p:nvSpPr>
        <p:spPr>
          <a:xfrm>
            <a:off x="762000" y="1143000"/>
            <a:ext cx="7543800" cy="5257800"/>
          </a:xfrm>
        </p:spPr>
        <p:txBody>
          <a:bodyPr>
            <a:normAutofit fontScale="62500" lnSpcReduction="20000"/>
          </a:bodyPr>
          <a:lstStyle/>
          <a:p>
            <a:r>
              <a:rPr lang="en-US" sz="3300" dirty="0"/>
              <a:t>It is </a:t>
            </a:r>
            <a:r>
              <a:rPr lang="en-US" sz="3300" b="1" dirty="0"/>
              <a:t>the student’s responsibility </a:t>
            </a:r>
            <a:r>
              <a:rPr lang="en-US" sz="3300" dirty="0"/>
              <a:t>to request and submit make-up work upon returning to school.  </a:t>
            </a:r>
            <a:endParaRPr lang="en-US" sz="3300" dirty="0" smtClean="0"/>
          </a:p>
          <a:p>
            <a:r>
              <a:rPr lang="en-US" sz="3300" dirty="0" smtClean="0"/>
              <a:t>If </a:t>
            </a:r>
            <a:r>
              <a:rPr lang="en-US" sz="3300" dirty="0"/>
              <a:t>the teacher assigns work in advance, including tests and projects, it is due the day the student returns to school.  </a:t>
            </a:r>
            <a:endParaRPr lang="en-US" sz="3300" dirty="0" smtClean="0"/>
          </a:p>
          <a:p>
            <a:r>
              <a:rPr lang="en-US" sz="3300" dirty="0" smtClean="0"/>
              <a:t>If </a:t>
            </a:r>
            <a:r>
              <a:rPr lang="en-US" sz="3300" dirty="0"/>
              <a:t>the makeup work is not assigned in advance, for absences of 1-3 days, the student has one day for each day absent to make up the work.  If the student is absent for more than three days, the student has two days for each day absent.  </a:t>
            </a:r>
            <a:endParaRPr lang="en-US" sz="3300" dirty="0" smtClean="0"/>
          </a:p>
          <a:p>
            <a:r>
              <a:rPr lang="en-US" sz="3300" b="1" dirty="0" smtClean="0"/>
              <a:t>The </a:t>
            </a:r>
            <a:r>
              <a:rPr lang="en-US" sz="3300" b="1" dirty="0"/>
              <a:t>student is responsible for securing make-up work </a:t>
            </a:r>
            <a:r>
              <a:rPr lang="en-US" sz="3300" dirty="0"/>
              <a:t>at the secondary level per WCPSS policy</a:t>
            </a:r>
            <a:r>
              <a:rPr lang="en-US" sz="3300" dirty="0" smtClean="0"/>
              <a:t>.</a:t>
            </a:r>
          </a:p>
          <a:p>
            <a:r>
              <a:rPr lang="en-US" sz="3300" dirty="0"/>
              <a:t>Assignments submitted late due to absence must include an attached late slip to be considered for full credit.</a:t>
            </a:r>
          </a:p>
          <a:p>
            <a:pPr marL="0" indent="0">
              <a:buNone/>
            </a:pPr>
            <a:endParaRPr lang="en-US" sz="3300" u="sng" dirty="0" smtClean="0"/>
          </a:p>
          <a:p>
            <a:pPr marL="0" indent="0">
              <a:buNone/>
            </a:pPr>
            <a:r>
              <a:rPr lang="en-US" sz="3300" dirty="0" smtClean="0"/>
              <a:t>*If you would like to know any other information regarding your grade, missing assignment, or makeup work see me: </a:t>
            </a:r>
          </a:p>
          <a:p>
            <a:pPr marL="0" indent="0">
              <a:buNone/>
            </a:pPr>
            <a:r>
              <a:rPr lang="en-US" sz="3300" dirty="0" smtClean="0"/>
              <a:t>	-During morning Homeroom time</a:t>
            </a:r>
          </a:p>
          <a:p>
            <a:pPr marL="0" indent="0">
              <a:buNone/>
            </a:pPr>
            <a:r>
              <a:rPr lang="en-US" sz="3300" dirty="0"/>
              <a:t>	</a:t>
            </a:r>
            <a:r>
              <a:rPr lang="en-US" sz="3300" dirty="0" smtClean="0"/>
              <a:t>-By appointment</a:t>
            </a:r>
            <a:endParaRPr lang="en-US" sz="3300" dirty="0"/>
          </a:p>
          <a:p>
            <a:pPr marL="0" indent="0">
              <a:buNone/>
            </a:pPr>
            <a:endParaRPr lang="en-US" u="sng" dirty="0"/>
          </a:p>
        </p:txBody>
      </p:sp>
    </p:spTree>
    <p:extLst>
      <p:ext uri="{BB962C8B-B14F-4D97-AF65-F5344CB8AC3E}">
        <p14:creationId xmlns:p14="http://schemas.microsoft.com/office/powerpoint/2010/main" val="786135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781800" cy="1295400"/>
          </a:xfrm>
        </p:spPr>
        <p:txBody>
          <a:bodyPr/>
          <a:lstStyle/>
          <a:p>
            <a:r>
              <a:rPr lang="en-US" dirty="0" smtClean="0"/>
              <a:t>Late Work Policy</a:t>
            </a:r>
            <a:endParaRPr lang="en-US" dirty="0"/>
          </a:p>
        </p:txBody>
      </p:sp>
      <p:sp>
        <p:nvSpPr>
          <p:cNvPr id="3" name="Content Placeholder 2"/>
          <p:cNvSpPr>
            <a:spLocks noGrp="1"/>
          </p:cNvSpPr>
          <p:nvPr>
            <p:ph idx="1"/>
          </p:nvPr>
        </p:nvSpPr>
        <p:spPr>
          <a:xfrm>
            <a:off x="790433" y="914400"/>
            <a:ext cx="7543800" cy="6172200"/>
          </a:xfrm>
        </p:spPr>
        <p:txBody>
          <a:bodyPr>
            <a:normAutofit fontScale="77500" lnSpcReduction="20000"/>
          </a:bodyPr>
          <a:lstStyle/>
          <a:p>
            <a:r>
              <a:rPr lang="en-US" sz="3200" dirty="0"/>
              <a:t>Assignments not submitted </a:t>
            </a:r>
            <a:r>
              <a:rPr lang="en-US" sz="3200" dirty="0" smtClean="0"/>
              <a:t>including </a:t>
            </a:r>
            <a:r>
              <a:rPr lang="en-US" sz="3200" dirty="0"/>
              <a:t>class work, practice work, </a:t>
            </a:r>
            <a:r>
              <a:rPr lang="en-US" sz="3200" dirty="0" smtClean="0"/>
              <a:t>homework </a:t>
            </a:r>
            <a:r>
              <a:rPr lang="en-US" sz="3200" dirty="0"/>
              <a:t>earn a score of  </a:t>
            </a:r>
            <a:r>
              <a:rPr lang="en-US" sz="3200" dirty="0" smtClean="0"/>
              <a:t>“50</a:t>
            </a:r>
            <a:r>
              <a:rPr lang="en-US" sz="3200" dirty="0"/>
              <a:t>”. </a:t>
            </a:r>
            <a:endParaRPr lang="en-US" sz="3200" dirty="0" smtClean="0"/>
          </a:p>
          <a:p>
            <a:r>
              <a:rPr lang="en-US" sz="3200" dirty="0" smtClean="0"/>
              <a:t>Late</a:t>
            </a:r>
            <a:r>
              <a:rPr lang="en-US" sz="3200" dirty="0"/>
              <a:t> work is the result of a student being present in school but not submitting the work by the designated time, such as at the start of class when being collected</a:t>
            </a:r>
            <a:r>
              <a:rPr lang="en-US" sz="3200" dirty="0" smtClean="0"/>
              <a:t>.</a:t>
            </a:r>
          </a:p>
          <a:p>
            <a:r>
              <a:rPr lang="en-US" sz="3200" dirty="0" smtClean="0"/>
              <a:t>Students should submit an assignment using a “Late Slip” filled out in order for the assignment to be graded. </a:t>
            </a:r>
            <a:r>
              <a:rPr lang="en-US" sz="3200" dirty="0" smtClean="0"/>
              <a:t> This assignment will be accepted up to a week from its due date.</a:t>
            </a:r>
            <a:endParaRPr lang="en-US" sz="3200" dirty="0" smtClean="0"/>
          </a:p>
          <a:p>
            <a:r>
              <a:rPr lang="en-US" sz="3200" dirty="0" smtClean="0"/>
              <a:t>Assignments </a:t>
            </a:r>
            <a:r>
              <a:rPr lang="en-US" sz="3200" dirty="0"/>
              <a:t>submitted without a proper heading are placed in the recycle bin as if they were not turned in. </a:t>
            </a:r>
            <a:endParaRPr lang="en-US" sz="3200" dirty="0" smtClean="0"/>
          </a:p>
          <a:p>
            <a:pPr marL="0" indent="0">
              <a:buNone/>
            </a:pPr>
            <a:endParaRPr lang="en-US" sz="3200" dirty="0"/>
          </a:p>
          <a:p>
            <a:pPr marL="0" indent="0">
              <a:buNone/>
            </a:pPr>
            <a:r>
              <a:rPr lang="en-US" sz="3200" dirty="0" smtClean="0"/>
              <a:t>A proper heading should include: </a:t>
            </a:r>
          </a:p>
          <a:p>
            <a:pPr marL="0" indent="0">
              <a:buNone/>
            </a:pPr>
            <a:r>
              <a:rPr lang="en-US" sz="3200" dirty="0" smtClean="0"/>
              <a:t>				Name:______________</a:t>
            </a:r>
          </a:p>
          <a:p>
            <a:pPr marL="0" indent="0">
              <a:buNone/>
            </a:pPr>
            <a:r>
              <a:rPr lang="en-US" sz="3200" dirty="0" smtClean="0"/>
              <a:t>				Date:_______________</a:t>
            </a:r>
          </a:p>
          <a:p>
            <a:pPr marL="0" indent="0">
              <a:buNone/>
            </a:pPr>
            <a:r>
              <a:rPr lang="en-US" sz="3200" dirty="0" smtClean="0"/>
              <a:t>				Period:______________</a:t>
            </a:r>
            <a:endParaRPr lang="en-US" sz="2900" dirty="0"/>
          </a:p>
        </p:txBody>
      </p:sp>
    </p:spTree>
    <p:extLst>
      <p:ext uri="{BB962C8B-B14F-4D97-AF65-F5344CB8AC3E}">
        <p14:creationId xmlns:p14="http://schemas.microsoft.com/office/powerpoint/2010/main" val="3574404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781800" cy="1600200"/>
          </a:xfrm>
        </p:spPr>
        <p:txBody>
          <a:bodyPr>
            <a:normAutofit fontScale="90000"/>
          </a:bodyPr>
          <a:lstStyle/>
          <a:p>
            <a:r>
              <a:rPr lang="en-US" dirty="0" smtClean="0"/>
              <a:t>Late Work Submission Procedures</a:t>
            </a:r>
            <a:endParaRPr lang="en-US" dirty="0"/>
          </a:p>
        </p:txBody>
      </p:sp>
      <p:sp>
        <p:nvSpPr>
          <p:cNvPr id="3" name="Content Placeholder 2"/>
          <p:cNvSpPr>
            <a:spLocks noGrp="1"/>
          </p:cNvSpPr>
          <p:nvPr>
            <p:ph idx="1"/>
          </p:nvPr>
        </p:nvSpPr>
        <p:spPr>
          <a:xfrm>
            <a:off x="838200" y="609600"/>
            <a:ext cx="7543800" cy="6553200"/>
          </a:xfrm>
        </p:spPr>
        <p:txBody>
          <a:bodyPr>
            <a:normAutofit/>
          </a:bodyPr>
          <a:lstStyle/>
          <a:p>
            <a:r>
              <a:rPr lang="en-US" sz="2500" b="1" dirty="0"/>
              <a:t>Assignments not submitted on time earn a score of </a:t>
            </a:r>
            <a:r>
              <a:rPr lang="en-US" sz="2500" b="1" dirty="0" smtClean="0"/>
              <a:t>“50</a:t>
            </a:r>
            <a:r>
              <a:rPr lang="en-US" sz="2500" b="1" dirty="0"/>
              <a:t>”.</a:t>
            </a:r>
            <a:r>
              <a:rPr lang="en-US" sz="2500" dirty="0"/>
              <a:t> </a:t>
            </a:r>
          </a:p>
          <a:p>
            <a:r>
              <a:rPr lang="en-US" sz="2500" b="1" dirty="0"/>
              <a:t>Students submitting late work prior to the </a:t>
            </a:r>
            <a:r>
              <a:rPr lang="en-US" sz="2500" b="1" dirty="0" smtClean="0"/>
              <a:t>next assessment </a:t>
            </a:r>
            <a:r>
              <a:rPr lang="en-US" sz="2500" b="1" dirty="0"/>
              <a:t>(end of the unit) </a:t>
            </a:r>
            <a:r>
              <a:rPr lang="en-US" sz="2500" b="1" dirty="0" smtClean="0"/>
              <a:t>with a late slip:</a:t>
            </a:r>
          </a:p>
          <a:p>
            <a:pPr marL="0" indent="0">
              <a:buNone/>
            </a:pPr>
            <a:r>
              <a:rPr lang="en-US" sz="2500" b="1" dirty="0"/>
              <a:t>	</a:t>
            </a:r>
            <a:r>
              <a:rPr lang="en-US" sz="2500" b="1" dirty="0" smtClean="0"/>
              <a:t>The late slip should include or could lead to: </a:t>
            </a:r>
            <a:endParaRPr lang="en-US" sz="2500" dirty="0"/>
          </a:p>
          <a:p>
            <a:pPr lvl="4"/>
            <a:r>
              <a:rPr lang="en-US" sz="2300" dirty="0"/>
              <a:t>Explains why the work  should be </a:t>
            </a:r>
            <a:r>
              <a:rPr lang="en-US" sz="2300" dirty="0" smtClean="0"/>
              <a:t>accepted</a:t>
            </a:r>
          </a:p>
          <a:p>
            <a:pPr lvl="4"/>
            <a:r>
              <a:rPr lang="en-US" sz="2300" dirty="0" smtClean="0"/>
              <a:t>Explain </a:t>
            </a:r>
            <a:r>
              <a:rPr lang="en-US" sz="2300" dirty="0"/>
              <a:t>how to solve the late work </a:t>
            </a:r>
            <a:r>
              <a:rPr lang="en-US" sz="2300" dirty="0" smtClean="0"/>
              <a:t>issue</a:t>
            </a:r>
          </a:p>
          <a:p>
            <a:pPr lvl="4"/>
            <a:r>
              <a:rPr lang="en-US" sz="2300" dirty="0" smtClean="0"/>
              <a:t>Obtain Parent/Guardian Signature</a:t>
            </a:r>
          </a:p>
          <a:p>
            <a:pPr lvl="4"/>
            <a:r>
              <a:rPr lang="en-US" sz="2300" dirty="0" smtClean="0"/>
              <a:t>May </a:t>
            </a:r>
            <a:r>
              <a:rPr lang="en-US" sz="2300" dirty="0"/>
              <a:t>need to attend a conference </a:t>
            </a:r>
            <a:endParaRPr lang="en-US" sz="2300" dirty="0" smtClean="0"/>
          </a:p>
        </p:txBody>
      </p:sp>
    </p:spTree>
    <p:extLst>
      <p:ext uri="{BB962C8B-B14F-4D97-AF65-F5344CB8AC3E}">
        <p14:creationId xmlns:p14="http://schemas.microsoft.com/office/powerpoint/2010/main" val="850458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781800" cy="1600200"/>
          </a:xfrm>
        </p:spPr>
        <p:txBody>
          <a:bodyPr>
            <a:normAutofit fontScale="90000"/>
          </a:bodyPr>
          <a:lstStyle/>
          <a:p>
            <a:r>
              <a:rPr lang="en-US" dirty="0" smtClean="0"/>
              <a:t>Expectations for Entering the Classroom</a:t>
            </a:r>
            <a:endParaRPr lang="en-US" dirty="0"/>
          </a:p>
        </p:txBody>
      </p:sp>
      <p:sp>
        <p:nvSpPr>
          <p:cNvPr id="3" name="Content Placeholder 2"/>
          <p:cNvSpPr>
            <a:spLocks noGrp="1"/>
          </p:cNvSpPr>
          <p:nvPr>
            <p:ph idx="1"/>
          </p:nvPr>
        </p:nvSpPr>
        <p:spPr>
          <a:xfrm>
            <a:off x="685800" y="1752600"/>
            <a:ext cx="7543800" cy="4572000"/>
          </a:xfrm>
        </p:spPr>
        <p:txBody>
          <a:bodyPr>
            <a:normAutofit fontScale="77500" lnSpcReduction="20000"/>
          </a:bodyPr>
          <a:lstStyle/>
          <a:p>
            <a:r>
              <a:rPr lang="en-US" sz="3400" dirty="0" smtClean="0"/>
              <a:t>Quietly.</a:t>
            </a:r>
          </a:p>
          <a:p>
            <a:pPr marL="0" indent="0">
              <a:buNone/>
            </a:pPr>
            <a:endParaRPr lang="en-US" sz="3400" dirty="0" smtClean="0"/>
          </a:p>
          <a:p>
            <a:r>
              <a:rPr lang="en-US" sz="3400" dirty="0" smtClean="0"/>
              <a:t>By sitting in your assigned seat.</a:t>
            </a:r>
          </a:p>
          <a:p>
            <a:pPr marL="0" indent="0">
              <a:buNone/>
            </a:pPr>
            <a:endParaRPr lang="en-US" sz="3400" dirty="0" smtClean="0"/>
          </a:p>
          <a:p>
            <a:r>
              <a:rPr lang="en-US" sz="3400" dirty="0" smtClean="0"/>
              <a:t>With pencils sharpened and materials ready.</a:t>
            </a:r>
          </a:p>
          <a:p>
            <a:pPr marL="0" indent="0">
              <a:buNone/>
            </a:pPr>
            <a:endParaRPr lang="en-US" sz="3400" dirty="0" smtClean="0"/>
          </a:p>
          <a:p>
            <a:r>
              <a:rPr lang="en-US" sz="3400" dirty="0" smtClean="0"/>
              <a:t>By reading the board/projector screen for you’re warm-up activity/assignment</a:t>
            </a:r>
            <a:r>
              <a:rPr lang="en-US" sz="3800" dirty="0" smtClean="0"/>
              <a:t>.</a:t>
            </a:r>
          </a:p>
          <a:p>
            <a:pPr marL="0" indent="0">
              <a:buNone/>
            </a:pPr>
            <a:endParaRPr lang="en-US" sz="3800" dirty="0" smtClean="0"/>
          </a:p>
          <a:p>
            <a:r>
              <a:rPr lang="en-US" sz="3800" dirty="0" smtClean="0"/>
              <a:t>During the warm-up you may prepare materials (ex. Sharpen pencils, </a:t>
            </a:r>
            <a:r>
              <a:rPr lang="en-US" sz="3800" dirty="0" err="1" smtClean="0"/>
              <a:t>etc</a:t>
            </a:r>
            <a:r>
              <a:rPr lang="en-US" sz="3800" dirty="0" smtClean="0"/>
              <a:t>) without permission.</a:t>
            </a:r>
          </a:p>
          <a:p>
            <a:endParaRPr lang="en-US" dirty="0"/>
          </a:p>
        </p:txBody>
      </p:sp>
    </p:spTree>
    <p:extLst>
      <p:ext uri="{BB962C8B-B14F-4D97-AF65-F5344CB8AC3E}">
        <p14:creationId xmlns:p14="http://schemas.microsoft.com/office/powerpoint/2010/main" val="1400905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1600200"/>
          </a:xfrm>
        </p:spPr>
        <p:txBody>
          <a:bodyPr>
            <a:normAutofit fontScale="90000"/>
          </a:bodyPr>
          <a:lstStyle/>
          <a:p>
            <a:r>
              <a:rPr lang="en-US" dirty="0" smtClean="0"/>
              <a:t>Expectations in the Classroom</a:t>
            </a:r>
            <a:endParaRPr lang="en-US" dirty="0"/>
          </a:p>
        </p:txBody>
      </p:sp>
      <p:sp>
        <p:nvSpPr>
          <p:cNvPr id="3" name="Content Placeholder 2"/>
          <p:cNvSpPr>
            <a:spLocks noGrp="1"/>
          </p:cNvSpPr>
          <p:nvPr>
            <p:ph idx="1"/>
          </p:nvPr>
        </p:nvSpPr>
        <p:spPr>
          <a:xfrm>
            <a:off x="762000" y="609600"/>
            <a:ext cx="7620000" cy="5715000"/>
          </a:xfrm>
        </p:spPr>
        <p:txBody>
          <a:bodyPr>
            <a:normAutofit fontScale="92500" lnSpcReduction="10000"/>
          </a:bodyPr>
          <a:lstStyle/>
          <a:p>
            <a:endParaRPr lang="en-US" dirty="0" smtClean="0"/>
          </a:p>
          <a:p>
            <a:r>
              <a:rPr lang="en-US" b="1" dirty="0" smtClean="0"/>
              <a:t>Do not talk </a:t>
            </a:r>
            <a:r>
              <a:rPr lang="en-US" dirty="0" smtClean="0"/>
              <a:t>while the teacher is talking.</a:t>
            </a:r>
          </a:p>
          <a:p>
            <a:r>
              <a:rPr lang="en-US" b="1" dirty="0"/>
              <a:t>Raise you’re hand </a:t>
            </a:r>
            <a:r>
              <a:rPr lang="en-US" dirty="0"/>
              <a:t>to speak.</a:t>
            </a:r>
          </a:p>
          <a:p>
            <a:r>
              <a:rPr lang="en-US" b="1" dirty="0" smtClean="0"/>
              <a:t>Stay in the classroom </a:t>
            </a:r>
            <a:r>
              <a:rPr lang="en-US" dirty="0" smtClean="0"/>
              <a:t>unless you have been given permission to leave (note/hall pass required).</a:t>
            </a:r>
          </a:p>
          <a:p>
            <a:r>
              <a:rPr lang="en-US" b="1" dirty="0" smtClean="0"/>
              <a:t>Do not get out of your seat </a:t>
            </a:r>
            <a:r>
              <a:rPr lang="en-US" dirty="0" smtClean="0"/>
              <a:t>without being told to…with the exception of blowing your nose or sharpening your pencil.</a:t>
            </a:r>
          </a:p>
          <a:p>
            <a:r>
              <a:rPr lang="en-US" dirty="0" smtClean="0"/>
              <a:t>Adhere to the </a:t>
            </a:r>
            <a:r>
              <a:rPr lang="en-US" b="1" dirty="0" smtClean="0"/>
              <a:t>attention signals</a:t>
            </a:r>
            <a:r>
              <a:rPr lang="en-US" dirty="0" smtClean="0"/>
              <a:t>!! When the signal is given no one should be talking &amp; everyone’s eyes should be looking at the teacher.</a:t>
            </a:r>
          </a:p>
          <a:p>
            <a:r>
              <a:rPr lang="en-US" b="1" dirty="0" smtClean="0"/>
              <a:t>Keep your hands to yourself </a:t>
            </a:r>
            <a:r>
              <a:rPr lang="en-US" dirty="0" smtClean="0"/>
              <a:t>&amp; do not touch things that do not belong to you unless you have been given permission.</a:t>
            </a:r>
          </a:p>
          <a:p>
            <a:r>
              <a:rPr lang="en-US" dirty="0" smtClean="0"/>
              <a:t>Whatever I </a:t>
            </a:r>
            <a:r>
              <a:rPr lang="en-US" b="1" dirty="0" smtClean="0"/>
              <a:t>write</a:t>
            </a:r>
            <a:r>
              <a:rPr lang="en-US" dirty="0" smtClean="0"/>
              <a:t> on the board or document camera needs to be written by you in your notes unless told otherwise.</a:t>
            </a:r>
          </a:p>
          <a:p>
            <a:r>
              <a:rPr lang="en-US" b="1" dirty="0" smtClean="0"/>
              <a:t>Handle classroom materials with care</a:t>
            </a:r>
            <a:r>
              <a:rPr lang="en-US" dirty="0" smtClean="0"/>
              <a:t>. This includes returning them to the proper location.</a:t>
            </a:r>
            <a:endParaRPr lang="en-US" dirty="0"/>
          </a:p>
        </p:txBody>
      </p:sp>
    </p:spTree>
    <p:extLst>
      <p:ext uri="{BB962C8B-B14F-4D97-AF65-F5344CB8AC3E}">
        <p14:creationId xmlns:p14="http://schemas.microsoft.com/office/powerpoint/2010/main" val="550324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781800" cy="1600200"/>
          </a:xfrm>
        </p:spPr>
        <p:txBody>
          <a:bodyPr>
            <a:normAutofit/>
          </a:bodyPr>
          <a:lstStyle/>
          <a:p>
            <a:r>
              <a:rPr lang="en-US" dirty="0" smtClean="0"/>
              <a:t>Morning Expectations </a:t>
            </a:r>
            <a:r>
              <a:rPr lang="en-US" sz="2800" dirty="0" smtClean="0"/>
              <a:t>(Homeroom only)</a:t>
            </a:r>
            <a:endParaRPr lang="en-US" sz="2800" dirty="0"/>
          </a:p>
        </p:txBody>
      </p:sp>
      <p:sp>
        <p:nvSpPr>
          <p:cNvPr id="3" name="Content Placeholder 2"/>
          <p:cNvSpPr>
            <a:spLocks noGrp="1"/>
          </p:cNvSpPr>
          <p:nvPr>
            <p:ph idx="1"/>
          </p:nvPr>
        </p:nvSpPr>
        <p:spPr>
          <a:xfrm>
            <a:off x="762000" y="1981200"/>
            <a:ext cx="7543800" cy="4648200"/>
          </a:xfrm>
        </p:spPr>
        <p:txBody>
          <a:bodyPr>
            <a:normAutofit fontScale="92500" lnSpcReduction="20000"/>
          </a:bodyPr>
          <a:lstStyle/>
          <a:p>
            <a:pPr marL="0" indent="0">
              <a:buNone/>
            </a:pPr>
            <a:r>
              <a:rPr lang="en-US" dirty="0" smtClean="0"/>
              <a:t>1. Enter the building (go to breakfast if needed, this should be done before unpacking).</a:t>
            </a:r>
          </a:p>
          <a:p>
            <a:pPr marL="0" indent="0">
              <a:buNone/>
            </a:pPr>
            <a:r>
              <a:rPr lang="en-US" dirty="0" smtClean="0"/>
              <a:t>2. Use the restroom &amp; unpack.</a:t>
            </a:r>
          </a:p>
          <a:p>
            <a:pPr marL="0" indent="0">
              <a:buNone/>
            </a:pPr>
            <a:r>
              <a:rPr lang="en-US" dirty="0" smtClean="0"/>
              <a:t>3. Go to your 1</a:t>
            </a:r>
            <a:r>
              <a:rPr lang="en-US" baseline="30000" dirty="0" smtClean="0"/>
              <a:t>st</a:t>
            </a:r>
            <a:r>
              <a:rPr lang="en-US" dirty="0" smtClean="0"/>
              <a:t> core (homeroom)</a:t>
            </a:r>
          </a:p>
          <a:p>
            <a:pPr marL="0" indent="0">
              <a:buNone/>
            </a:pPr>
            <a:r>
              <a:rPr lang="en-US" dirty="0" smtClean="0"/>
              <a:t>4. Enter the classroom quietly and have a seat. </a:t>
            </a:r>
          </a:p>
          <a:p>
            <a:pPr marL="0" indent="0">
              <a:buNone/>
            </a:pPr>
            <a:r>
              <a:rPr lang="en-US" dirty="0" smtClean="0"/>
              <a:t>5. </a:t>
            </a:r>
            <a:r>
              <a:rPr lang="en-US" b="1" dirty="0" smtClean="0"/>
              <a:t>Proactively  &amp; quietly use this time! </a:t>
            </a:r>
          </a:p>
          <a:p>
            <a:pPr marL="0" indent="0">
              <a:buNone/>
            </a:pPr>
            <a:r>
              <a:rPr lang="en-US" b="1" dirty="0" smtClean="0"/>
              <a:t>*</a:t>
            </a:r>
            <a:r>
              <a:rPr lang="en-US" dirty="0" smtClean="0"/>
              <a:t>Once you have entered the room, you cannot exit!</a:t>
            </a:r>
            <a:r>
              <a:rPr lang="en-US" b="1" dirty="0" smtClean="0"/>
              <a:t>*</a:t>
            </a:r>
          </a:p>
          <a:p>
            <a:pPr marL="0" indent="0">
              <a:buNone/>
            </a:pPr>
            <a:r>
              <a:rPr lang="en-US" dirty="0" smtClean="0"/>
              <a:t>During this time, potential activities may be:</a:t>
            </a:r>
          </a:p>
          <a:p>
            <a:r>
              <a:rPr lang="en-US" u="sng" dirty="0"/>
              <a:t>Monday’s</a:t>
            </a:r>
            <a:r>
              <a:rPr lang="en-US" dirty="0"/>
              <a:t>- make 1 personal &amp; 1 academic goal for the </a:t>
            </a:r>
            <a:r>
              <a:rPr lang="en-US" dirty="0" smtClean="0"/>
              <a:t>week</a:t>
            </a:r>
          </a:p>
          <a:p>
            <a:r>
              <a:rPr lang="en-US" dirty="0" smtClean="0"/>
              <a:t>Focus on Covey habit of the week.</a:t>
            </a:r>
          </a:p>
          <a:p>
            <a:r>
              <a:rPr lang="en-US" dirty="0" smtClean="0"/>
              <a:t>Read</a:t>
            </a:r>
            <a:endParaRPr lang="en-US" dirty="0"/>
          </a:p>
          <a:p>
            <a:r>
              <a:rPr lang="en-US" dirty="0" smtClean="0"/>
              <a:t>Ask Mrs. Phillips any questions you might have about math content, grades, missing assignments, makeup work, etc. </a:t>
            </a:r>
          </a:p>
          <a:p>
            <a:r>
              <a:rPr lang="en-US" dirty="0" smtClean="0"/>
              <a:t>Work on makeup work or missing assignments.</a:t>
            </a:r>
          </a:p>
          <a:p>
            <a:endParaRPr lang="en-US" dirty="0" smtClean="0"/>
          </a:p>
          <a:p>
            <a:endParaRPr lang="en-US" dirty="0"/>
          </a:p>
        </p:txBody>
      </p:sp>
    </p:spTree>
    <p:extLst>
      <p:ext uri="{BB962C8B-B14F-4D97-AF65-F5344CB8AC3E}">
        <p14:creationId xmlns:p14="http://schemas.microsoft.com/office/powerpoint/2010/main" val="148515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1600200"/>
          </a:xfrm>
        </p:spPr>
        <p:txBody>
          <a:bodyPr/>
          <a:lstStyle/>
          <a:p>
            <a:r>
              <a:rPr lang="en-US" dirty="0" smtClean="0"/>
              <a:t>Hallway Expectations</a:t>
            </a:r>
            <a:endParaRPr lang="en-US" dirty="0"/>
          </a:p>
        </p:txBody>
      </p:sp>
      <p:sp>
        <p:nvSpPr>
          <p:cNvPr id="3" name="Content Placeholder 2"/>
          <p:cNvSpPr>
            <a:spLocks noGrp="1"/>
          </p:cNvSpPr>
          <p:nvPr>
            <p:ph idx="1"/>
          </p:nvPr>
        </p:nvSpPr>
        <p:spPr>
          <a:xfrm>
            <a:off x="762000" y="1371600"/>
            <a:ext cx="7620000" cy="5029200"/>
          </a:xfrm>
        </p:spPr>
        <p:txBody>
          <a:bodyPr>
            <a:normAutofit fontScale="92500" lnSpcReduction="20000"/>
          </a:bodyPr>
          <a:lstStyle/>
          <a:p>
            <a:r>
              <a:rPr lang="en-US" dirty="0" smtClean="0"/>
              <a:t>You </a:t>
            </a:r>
            <a:r>
              <a:rPr lang="en-US" b="1" u="sng" dirty="0" smtClean="0"/>
              <a:t>MUST</a:t>
            </a:r>
            <a:r>
              <a:rPr lang="en-US" dirty="0" smtClean="0"/>
              <a:t> have a </a:t>
            </a:r>
            <a:r>
              <a:rPr lang="en-US" u="sng" dirty="0" smtClean="0"/>
              <a:t>note or hall pass </a:t>
            </a:r>
            <a:r>
              <a:rPr lang="en-US" dirty="0" smtClean="0"/>
              <a:t>(agenda page) when in the hallways without your class!!</a:t>
            </a:r>
          </a:p>
          <a:p>
            <a:r>
              <a:rPr lang="en-US" dirty="0" smtClean="0"/>
              <a:t>If you need a note, </a:t>
            </a:r>
            <a:r>
              <a:rPr lang="en-US" u="sng" dirty="0" smtClean="0"/>
              <a:t>fill out the front of your agenda </a:t>
            </a:r>
            <a:r>
              <a:rPr lang="en-US" dirty="0" smtClean="0"/>
              <a:t> or create </a:t>
            </a:r>
            <a:r>
              <a:rPr lang="en-US" smtClean="0"/>
              <a:t>a note by </a:t>
            </a:r>
            <a:r>
              <a:rPr lang="en-US" dirty="0" smtClean="0"/>
              <a:t>writing:</a:t>
            </a:r>
          </a:p>
          <a:p>
            <a:pPr marL="0" indent="0">
              <a:buNone/>
            </a:pPr>
            <a:r>
              <a:rPr lang="en-US" dirty="0"/>
              <a:t>	</a:t>
            </a:r>
            <a:r>
              <a:rPr lang="en-US" dirty="0" smtClean="0"/>
              <a:t>Your Name</a:t>
            </a:r>
          </a:p>
          <a:p>
            <a:pPr marL="0" indent="0">
              <a:buNone/>
            </a:pPr>
            <a:r>
              <a:rPr lang="en-US" dirty="0"/>
              <a:t>	</a:t>
            </a:r>
            <a:r>
              <a:rPr lang="en-US" dirty="0" smtClean="0"/>
              <a:t>Desired Destination</a:t>
            </a:r>
          </a:p>
          <a:p>
            <a:pPr marL="0" indent="0">
              <a:buNone/>
            </a:pPr>
            <a:r>
              <a:rPr lang="en-US" dirty="0"/>
              <a:t>	</a:t>
            </a:r>
            <a:r>
              <a:rPr lang="en-US" dirty="0" smtClean="0"/>
              <a:t>Date</a:t>
            </a:r>
          </a:p>
          <a:p>
            <a:pPr marL="0" indent="0">
              <a:buNone/>
            </a:pPr>
            <a:r>
              <a:rPr lang="en-US" dirty="0"/>
              <a:t>	</a:t>
            </a:r>
            <a:r>
              <a:rPr lang="en-US" dirty="0" smtClean="0"/>
              <a:t>Times </a:t>
            </a:r>
          </a:p>
          <a:p>
            <a:pPr marL="0" indent="0">
              <a:buNone/>
            </a:pPr>
            <a:r>
              <a:rPr lang="en-US" dirty="0" smtClean="0"/>
              <a:t>	&amp; get it signed by </a:t>
            </a:r>
            <a:r>
              <a:rPr lang="en-US" b="1" dirty="0" smtClean="0"/>
              <a:t>the teacher!</a:t>
            </a:r>
          </a:p>
          <a:p>
            <a:r>
              <a:rPr lang="en-US" dirty="0" smtClean="0"/>
              <a:t>When walking in the hallways with your class you are to be walking on the </a:t>
            </a:r>
            <a:r>
              <a:rPr lang="en-US" b="1" dirty="0" smtClean="0"/>
              <a:t>right side </a:t>
            </a:r>
            <a:r>
              <a:rPr lang="en-US" dirty="0" smtClean="0"/>
              <a:t>of the hallway and </a:t>
            </a:r>
            <a:r>
              <a:rPr lang="en-US" b="1" dirty="0" smtClean="0"/>
              <a:t>quietly</a:t>
            </a:r>
            <a:r>
              <a:rPr lang="en-US" dirty="0" smtClean="0"/>
              <a:t>.</a:t>
            </a:r>
          </a:p>
          <a:p>
            <a:r>
              <a:rPr lang="en-US" dirty="0" smtClean="0"/>
              <a:t>Attention signals still apply in this area! In Fact: they apply everywhere!</a:t>
            </a:r>
          </a:p>
          <a:p>
            <a:r>
              <a:rPr lang="en-US" dirty="0" smtClean="0"/>
              <a:t>You must not be in the Den at anytime unless given teacher permission!</a:t>
            </a:r>
          </a:p>
          <a:p>
            <a:endParaRPr lang="en-US" b="1" dirty="0"/>
          </a:p>
        </p:txBody>
      </p:sp>
    </p:spTree>
    <p:extLst>
      <p:ext uri="{BB962C8B-B14F-4D97-AF65-F5344CB8AC3E}">
        <p14:creationId xmlns:p14="http://schemas.microsoft.com/office/powerpoint/2010/main" val="730976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001000" cy="1600200"/>
          </a:xfrm>
        </p:spPr>
        <p:txBody>
          <a:bodyPr>
            <a:normAutofit fontScale="90000"/>
          </a:bodyPr>
          <a:lstStyle/>
          <a:p>
            <a:r>
              <a:rPr lang="en-US" dirty="0" smtClean="0"/>
              <a:t>Procedure for Tardy Students</a:t>
            </a:r>
            <a:endParaRPr lang="en-US" dirty="0"/>
          </a:p>
        </p:txBody>
      </p:sp>
      <p:sp>
        <p:nvSpPr>
          <p:cNvPr id="3" name="Content Placeholder 2"/>
          <p:cNvSpPr>
            <a:spLocks noGrp="1"/>
          </p:cNvSpPr>
          <p:nvPr>
            <p:ph idx="1"/>
          </p:nvPr>
        </p:nvSpPr>
        <p:spPr>
          <a:xfrm>
            <a:off x="762000" y="1143000"/>
            <a:ext cx="7543800" cy="4800600"/>
          </a:xfrm>
        </p:spPr>
        <p:txBody>
          <a:bodyPr/>
          <a:lstStyle/>
          <a:p>
            <a:pPr marL="457200" indent="-457200">
              <a:buAutoNum type="arabicPeriod"/>
            </a:pPr>
            <a:r>
              <a:rPr lang="en-US" dirty="0" smtClean="0"/>
              <a:t>Enter the room without disturbing class. </a:t>
            </a:r>
          </a:p>
          <a:p>
            <a:pPr marL="457200" indent="-457200">
              <a:buAutoNum type="arabicPeriod"/>
            </a:pPr>
            <a:r>
              <a:rPr lang="en-US" dirty="0" smtClean="0"/>
              <a:t>Sign in on the computer next to the door. Follow the questions/instructions on the computer. </a:t>
            </a:r>
          </a:p>
          <a:p>
            <a:pPr marL="457200" indent="-457200">
              <a:buAutoNum type="arabicPeriod"/>
            </a:pPr>
            <a:r>
              <a:rPr lang="en-US" dirty="0" smtClean="0"/>
              <a:t>Leave your note in the basket next to the computer. </a:t>
            </a:r>
          </a:p>
          <a:p>
            <a:pPr marL="457200" indent="-457200">
              <a:buAutoNum type="arabicPeriod"/>
            </a:pPr>
            <a:r>
              <a:rPr lang="en-US" dirty="0" smtClean="0"/>
              <a:t>Have a seat quietly &amp; raise your hand for any questions regarding what you missed. </a:t>
            </a:r>
          </a:p>
          <a:p>
            <a:pPr marL="0" indent="0">
              <a:buNone/>
            </a:pPr>
            <a:endParaRPr lang="en-US" dirty="0" smtClean="0"/>
          </a:p>
          <a:p>
            <a:pPr marL="0" indent="0">
              <a:buNone/>
            </a:pPr>
            <a:r>
              <a:rPr lang="en-US" dirty="0" smtClean="0"/>
              <a:t>**If you’re tardy is unexcused or you do not have a note, you are STILL REQUIRED to sign in on the laptop.**</a:t>
            </a:r>
            <a:endParaRPr lang="en-US" dirty="0"/>
          </a:p>
        </p:txBody>
      </p:sp>
      <p:sp>
        <p:nvSpPr>
          <p:cNvPr id="4" name="TextBox 3"/>
          <p:cNvSpPr txBox="1"/>
          <p:nvPr/>
        </p:nvSpPr>
        <p:spPr>
          <a:xfrm>
            <a:off x="838200" y="990600"/>
            <a:ext cx="7391400" cy="369332"/>
          </a:xfrm>
          <a:prstGeom prst="rect">
            <a:avLst/>
          </a:prstGeom>
          <a:noFill/>
        </p:spPr>
        <p:txBody>
          <a:bodyPr wrap="square" rtlCol="0">
            <a:spAutoFit/>
          </a:bodyPr>
          <a:lstStyle/>
          <a:p>
            <a:pPr algn="ctr"/>
            <a:r>
              <a:rPr lang="en-US" dirty="0" smtClean="0"/>
              <a:t>*This procedure applies to all class periods. Not just homeroom.* </a:t>
            </a:r>
            <a:endParaRPr lang="en-US" dirty="0"/>
          </a:p>
        </p:txBody>
      </p:sp>
    </p:spTree>
    <p:extLst>
      <p:ext uri="{BB962C8B-B14F-4D97-AF65-F5344CB8AC3E}">
        <p14:creationId xmlns:p14="http://schemas.microsoft.com/office/powerpoint/2010/main" val="3843793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1600200"/>
          </a:xfrm>
        </p:spPr>
        <p:txBody>
          <a:bodyPr/>
          <a:lstStyle/>
          <a:p>
            <a:r>
              <a:rPr lang="en-US" dirty="0" smtClean="0"/>
              <a:t>Agendas</a:t>
            </a:r>
            <a:endParaRPr lang="en-US" dirty="0"/>
          </a:p>
        </p:txBody>
      </p:sp>
      <p:sp>
        <p:nvSpPr>
          <p:cNvPr id="3" name="Content Placeholder 2"/>
          <p:cNvSpPr>
            <a:spLocks noGrp="1"/>
          </p:cNvSpPr>
          <p:nvPr>
            <p:ph idx="1"/>
          </p:nvPr>
        </p:nvSpPr>
        <p:spPr>
          <a:xfrm>
            <a:off x="762000" y="838200"/>
            <a:ext cx="7543800" cy="3886200"/>
          </a:xfrm>
        </p:spPr>
        <p:txBody>
          <a:bodyPr/>
          <a:lstStyle/>
          <a:p>
            <a:r>
              <a:rPr lang="en-US" dirty="0" smtClean="0"/>
              <a:t>You will be required to write your homework in your agenda &amp; have it signed by me everyday before leaving class. </a:t>
            </a:r>
            <a:endParaRPr lang="en-US" dirty="0"/>
          </a:p>
          <a:p>
            <a:r>
              <a:rPr lang="en-US" dirty="0" smtClean="0"/>
              <a:t>One of the front pages in your agenda serves as a hall pass page where you can easily be permitted (w/ a teacher signature) into the hallway.</a:t>
            </a:r>
          </a:p>
          <a:p>
            <a:r>
              <a:rPr lang="en-US" dirty="0" smtClean="0"/>
              <a:t>Your agenda also has other pages with helpful formulas, a 10x10 grid, and other resources you might need!</a:t>
            </a:r>
            <a:endParaRPr lang="en-US" dirty="0"/>
          </a:p>
        </p:txBody>
      </p:sp>
    </p:spTree>
    <p:extLst>
      <p:ext uri="{BB962C8B-B14F-4D97-AF65-F5344CB8AC3E}">
        <p14:creationId xmlns:p14="http://schemas.microsoft.com/office/powerpoint/2010/main" val="2393698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297005" cy="7246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http://katrichterwrites.files.wordpress.com/2013/05/no-chocola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4478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550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Cafeteria Expectations</a:t>
            </a:r>
            <a:endParaRPr lang="en-US" dirty="0"/>
          </a:p>
        </p:txBody>
      </p:sp>
      <p:sp>
        <p:nvSpPr>
          <p:cNvPr id="3" name="Content Placeholder 2"/>
          <p:cNvSpPr>
            <a:spLocks noGrp="1"/>
          </p:cNvSpPr>
          <p:nvPr>
            <p:ph idx="1"/>
          </p:nvPr>
        </p:nvSpPr>
        <p:spPr>
          <a:xfrm>
            <a:off x="762000" y="685800"/>
            <a:ext cx="7543800" cy="4800600"/>
          </a:xfrm>
        </p:spPr>
        <p:txBody>
          <a:bodyPr>
            <a:normAutofit/>
          </a:bodyPr>
          <a:lstStyle/>
          <a:p>
            <a:r>
              <a:rPr lang="en-US" dirty="0" smtClean="0"/>
              <a:t>In the cafeteria you are to sit with your Core 4 class in your team’s designated area! </a:t>
            </a:r>
          </a:p>
          <a:p>
            <a:r>
              <a:rPr lang="en-US" dirty="0" smtClean="0"/>
              <a:t>When entering you must have a seat before lining up for lunch. Your teacher will dismiss you to line up!</a:t>
            </a:r>
          </a:p>
          <a:p>
            <a:r>
              <a:rPr lang="en-US" dirty="0" smtClean="0"/>
              <a:t>The seat you choose when you enter, is the seat you keep until lunch is over for that day. Please return to that seat once you have gone through the lunch line. </a:t>
            </a:r>
          </a:p>
          <a:p>
            <a:r>
              <a:rPr lang="en-US" dirty="0" smtClean="0"/>
              <a:t>Please raise your hand if you need to get out of your seat. (Make eye contact with an adult so you know they see your hand up!)</a:t>
            </a:r>
          </a:p>
          <a:p>
            <a:endParaRPr lang="en-US" dirty="0"/>
          </a:p>
        </p:txBody>
      </p:sp>
    </p:spTree>
    <p:extLst>
      <p:ext uri="{BB962C8B-B14F-4D97-AF65-F5344CB8AC3E}">
        <p14:creationId xmlns:p14="http://schemas.microsoft.com/office/powerpoint/2010/main" val="2904988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Drills &amp; Alarms</a:t>
            </a:r>
            <a:endParaRPr lang="en-US" dirty="0"/>
          </a:p>
        </p:txBody>
      </p:sp>
      <p:sp>
        <p:nvSpPr>
          <p:cNvPr id="3" name="Content Placeholder 2"/>
          <p:cNvSpPr>
            <a:spLocks noGrp="1"/>
          </p:cNvSpPr>
          <p:nvPr>
            <p:ph idx="1"/>
          </p:nvPr>
        </p:nvSpPr>
        <p:spPr/>
        <p:txBody>
          <a:bodyPr/>
          <a:lstStyle/>
          <a:p>
            <a:r>
              <a:rPr lang="en-US" dirty="0" smtClean="0"/>
              <a:t>When the fire alarm goes off our class should </a:t>
            </a:r>
            <a:r>
              <a:rPr lang="en-US" b="1" dirty="0" smtClean="0"/>
              <a:t>QUIETLY </a:t>
            </a:r>
            <a:r>
              <a:rPr lang="en-US" dirty="0" smtClean="0"/>
              <a:t>and </a:t>
            </a:r>
            <a:r>
              <a:rPr lang="en-US" b="1" dirty="0" smtClean="0"/>
              <a:t>CALMLY</a:t>
            </a:r>
            <a:r>
              <a:rPr lang="en-US" dirty="0" smtClean="0"/>
              <a:t> walk out the front entrance of the school!</a:t>
            </a:r>
            <a:endParaRPr lang="en-US" dirty="0"/>
          </a:p>
        </p:txBody>
      </p:sp>
    </p:spTree>
    <p:extLst>
      <p:ext uri="{BB962C8B-B14F-4D97-AF65-F5344CB8AC3E}">
        <p14:creationId xmlns:p14="http://schemas.microsoft.com/office/powerpoint/2010/main" val="595775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WOAH!</a:t>
            </a:r>
            <a:endParaRPr lang="en-US" dirty="0"/>
          </a:p>
        </p:txBody>
      </p:sp>
      <p:sp>
        <p:nvSpPr>
          <p:cNvPr id="3" name="Content Placeholder 2"/>
          <p:cNvSpPr>
            <a:spLocks noGrp="1"/>
          </p:cNvSpPr>
          <p:nvPr>
            <p:ph idx="1"/>
          </p:nvPr>
        </p:nvSpPr>
        <p:spPr>
          <a:xfrm>
            <a:off x="762000" y="381000"/>
            <a:ext cx="7543800" cy="5181600"/>
          </a:xfrm>
        </p:spPr>
        <p:txBody>
          <a:bodyPr>
            <a:normAutofit/>
          </a:bodyPr>
          <a:lstStyle/>
          <a:p>
            <a:r>
              <a:rPr lang="en-US" sz="3000" dirty="0" smtClean="0"/>
              <a:t>I know that this is A LOT of information. All of these things will continue to be reviewed and discussed as the year continues.</a:t>
            </a:r>
          </a:p>
          <a:p>
            <a:r>
              <a:rPr lang="en-US" sz="3000" dirty="0" smtClean="0"/>
              <a:t>All of these things also coincide/adhere to the Team Procedures sheet that both Parent/Guardian &amp; Student should have signed. </a:t>
            </a:r>
          </a:p>
          <a:p>
            <a:r>
              <a:rPr lang="en-US" sz="3000" dirty="0" smtClean="0"/>
              <a:t>If you have any questions feel free to email me. This Power Point will stay on my website to refer to at any time. </a:t>
            </a:r>
            <a:endParaRPr lang="en-US" sz="3000" dirty="0"/>
          </a:p>
        </p:txBody>
      </p:sp>
    </p:spTree>
    <p:extLst>
      <p:ext uri="{BB962C8B-B14F-4D97-AF65-F5344CB8AC3E}">
        <p14:creationId xmlns:p14="http://schemas.microsoft.com/office/powerpoint/2010/main" val="238557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6781800" cy="1600200"/>
          </a:xfrm>
        </p:spPr>
        <p:txBody>
          <a:bodyPr/>
          <a:lstStyle/>
          <a:p>
            <a:r>
              <a:rPr lang="en-US" dirty="0" smtClean="0"/>
              <a:t>Over the summer I…</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400" y="76200"/>
            <a:ext cx="4064000" cy="2286000"/>
          </a:xfrm>
        </p:spPr>
      </p:pic>
      <p:sp>
        <p:nvSpPr>
          <p:cNvPr id="5" name="TextBox 4"/>
          <p:cNvSpPr txBox="1"/>
          <p:nvPr/>
        </p:nvSpPr>
        <p:spPr>
          <a:xfrm>
            <a:off x="381000" y="2286000"/>
            <a:ext cx="3581400" cy="369332"/>
          </a:xfrm>
          <a:prstGeom prst="rect">
            <a:avLst/>
          </a:prstGeom>
          <a:noFill/>
        </p:spPr>
        <p:txBody>
          <a:bodyPr wrap="square" rtlCol="0">
            <a:spAutoFit/>
          </a:bodyPr>
          <a:lstStyle/>
          <a:p>
            <a:r>
              <a:rPr lang="en-US" dirty="0" smtClean="0"/>
              <a:t>Went to Charleston, SC with family!</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7257" y="2667000"/>
            <a:ext cx="2286000" cy="2286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028" y="2667000"/>
            <a:ext cx="2264229" cy="2264229"/>
          </a:xfrm>
          <a:prstGeom prst="rect">
            <a:avLst/>
          </a:prstGeom>
        </p:spPr>
      </p:pic>
      <p:sp>
        <p:nvSpPr>
          <p:cNvPr id="10" name="TextBox 9"/>
          <p:cNvSpPr txBox="1"/>
          <p:nvPr/>
        </p:nvSpPr>
        <p:spPr>
          <a:xfrm>
            <a:off x="381000" y="4840069"/>
            <a:ext cx="4550229" cy="646331"/>
          </a:xfrm>
          <a:prstGeom prst="rect">
            <a:avLst/>
          </a:prstGeom>
          <a:noFill/>
        </p:spPr>
        <p:txBody>
          <a:bodyPr wrap="square" rtlCol="0">
            <a:spAutoFit/>
          </a:bodyPr>
          <a:lstStyle/>
          <a:p>
            <a:r>
              <a:rPr lang="en-US" dirty="0" smtClean="0"/>
              <a:t>Celebrated my first wedding anniversary with my Husband!</a:t>
            </a:r>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76200"/>
            <a:ext cx="2667000" cy="2667000"/>
          </a:xfrm>
          <a:prstGeom prst="rect">
            <a:avLst/>
          </a:prstGeom>
        </p:spPr>
      </p:pic>
      <p:sp>
        <p:nvSpPr>
          <p:cNvPr id="12" name="TextBox 11"/>
          <p:cNvSpPr txBox="1"/>
          <p:nvPr/>
        </p:nvSpPr>
        <p:spPr>
          <a:xfrm>
            <a:off x="4800600" y="2667000"/>
            <a:ext cx="3581400" cy="369332"/>
          </a:xfrm>
          <a:prstGeom prst="rect">
            <a:avLst/>
          </a:prstGeom>
          <a:noFill/>
        </p:spPr>
        <p:txBody>
          <a:bodyPr wrap="square" rtlCol="0">
            <a:spAutoFit/>
          </a:bodyPr>
          <a:lstStyle/>
          <a:p>
            <a:r>
              <a:rPr lang="en-US" dirty="0" smtClean="0"/>
              <a:t>Went to Tampa, FL!</a:t>
            </a:r>
            <a:endParaRPr lang="en-US"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3080266"/>
            <a:ext cx="2604701" cy="3472934"/>
          </a:xfrm>
          <a:prstGeom prst="rect">
            <a:avLst/>
          </a:prstGeom>
        </p:spPr>
      </p:pic>
      <p:sp>
        <p:nvSpPr>
          <p:cNvPr id="13" name="TextBox 12"/>
          <p:cNvSpPr txBox="1"/>
          <p:nvPr/>
        </p:nvSpPr>
        <p:spPr>
          <a:xfrm>
            <a:off x="6019800" y="6488668"/>
            <a:ext cx="3581400" cy="369332"/>
          </a:xfrm>
          <a:prstGeom prst="rect">
            <a:avLst/>
          </a:prstGeom>
          <a:noFill/>
        </p:spPr>
        <p:txBody>
          <a:bodyPr wrap="square" rtlCol="0">
            <a:spAutoFit/>
          </a:bodyPr>
          <a:lstStyle/>
          <a:p>
            <a:r>
              <a:rPr lang="en-US" dirty="0" smtClean="0"/>
              <a:t>Went to backpacking w/ family!</a:t>
            </a:r>
            <a:endParaRPr lang="en-US" dirty="0"/>
          </a:p>
        </p:txBody>
      </p:sp>
    </p:spTree>
    <p:extLst>
      <p:ext uri="{BB962C8B-B14F-4D97-AF65-F5344CB8AC3E}">
        <p14:creationId xmlns:p14="http://schemas.microsoft.com/office/powerpoint/2010/main" val="3010330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24400"/>
            <a:ext cx="6781800" cy="1524000"/>
          </a:xfrm>
        </p:spPr>
        <p:txBody>
          <a:bodyPr>
            <a:noAutofit/>
          </a:bodyPr>
          <a:lstStyle/>
          <a:p>
            <a:r>
              <a:rPr lang="en-US" sz="3000" dirty="0" smtClean="0">
                <a:latin typeface="Aharoni" panose="02010803020104030203" pitchFamily="2" charset="-79"/>
                <a:cs typeface="Aharoni" panose="02010803020104030203" pitchFamily="2" charset="-79"/>
              </a:rPr>
              <a:t>*How would you define these?</a:t>
            </a:r>
            <a:br>
              <a:rPr lang="en-US" sz="3000" dirty="0" smtClean="0">
                <a:latin typeface="Aharoni" panose="02010803020104030203" pitchFamily="2" charset="-79"/>
                <a:cs typeface="Aharoni" panose="02010803020104030203" pitchFamily="2" charset="-79"/>
              </a:rPr>
            </a:br>
            <a:r>
              <a:rPr lang="en-US" sz="3000" dirty="0" smtClean="0">
                <a:latin typeface="Aharoni" panose="02010803020104030203" pitchFamily="2" charset="-79"/>
                <a:cs typeface="Aharoni" panose="02010803020104030203" pitchFamily="2" charset="-79"/>
              </a:rPr>
              <a:t/>
            </a:r>
            <a:br>
              <a:rPr lang="en-US" sz="3000" dirty="0" smtClean="0">
                <a:latin typeface="Aharoni" panose="02010803020104030203" pitchFamily="2" charset="-79"/>
                <a:cs typeface="Aharoni" panose="02010803020104030203" pitchFamily="2" charset="-79"/>
              </a:rPr>
            </a:br>
            <a:r>
              <a:rPr lang="en-US" sz="3000" dirty="0" smtClean="0">
                <a:latin typeface="Aharoni" panose="02010803020104030203" pitchFamily="2" charset="-79"/>
                <a:cs typeface="Aharoni" panose="02010803020104030203" pitchFamily="2" charset="-79"/>
              </a:rPr>
              <a:t>*Can you give an example of each being   properly displayed in the classroom?</a:t>
            </a:r>
            <a:endParaRPr lang="en-US" sz="3000" dirty="0">
              <a:latin typeface="Aharoni" panose="02010803020104030203" pitchFamily="2" charset="-79"/>
              <a:cs typeface="Aharoni" panose="02010803020104030203" pitchFamily="2" charset="-79"/>
            </a:endParaRPr>
          </a:p>
        </p:txBody>
      </p:sp>
      <p:sp>
        <p:nvSpPr>
          <p:cNvPr id="4" name="Rectangle 3"/>
          <p:cNvSpPr/>
          <p:nvPr/>
        </p:nvSpPr>
        <p:spPr>
          <a:xfrm>
            <a:off x="304800" y="241280"/>
            <a:ext cx="8229600" cy="341632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Honor </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Order</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Wisdom</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Leadership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026538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Information</a:t>
            </a:r>
            <a:endParaRPr lang="en-US" dirty="0"/>
          </a:p>
        </p:txBody>
      </p:sp>
      <p:sp>
        <p:nvSpPr>
          <p:cNvPr id="3" name="Content Placeholder 2"/>
          <p:cNvSpPr>
            <a:spLocks noGrp="1"/>
          </p:cNvSpPr>
          <p:nvPr>
            <p:ph idx="1"/>
          </p:nvPr>
        </p:nvSpPr>
        <p:spPr>
          <a:xfrm>
            <a:off x="762000" y="762000"/>
            <a:ext cx="7543800" cy="4953000"/>
          </a:xfrm>
        </p:spPr>
        <p:txBody>
          <a:bodyPr>
            <a:normAutofit fontScale="92500" lnSpcReduction="20000"/>
          </a:bodyPr>
          <a:lstStyle/>
          <a:p>
            <a:r>
              <a:rPr lang="en-US" sz="3800" dirty="0" smtClean="0"/>
              <a:t>Email: </a:t>
            </a:r>
            <a:r>
              <a:rPr lang="en-US" sz="3800" dirty="0" smtClean="0">
                <a:hlinkClick r:id="rId2"/>
              </a:rPr>
              <a:t>cphillips2@wcpss.net</a:t>
            </a:r>
            <a:endParaRPr lang="en-US" sz="3800" dirty="0" smtClean="0"/>
          </a:p>
          <a:p>
            <a:pPr marL="0" indent="0">
              <a:buNone/>
            </a:pPr>
            <a:endParaRPr lang="en-US" sz="3800" dirty="0" smtClean="0"/>
          </a:p>
          <a:p>
            <a:r>
              <a:rPr lang="en-US" sz="3800" dirty="0" smtClean="0"/>
              <a:t>Class Website: </a:t>
            </a:r>
            <a:r>
              <a:rPr lang="en-US" sz="3800" dirty="0" smtClean="0">
                <a:hlinkClick r:id="rId3"/>
              </a:rPr>
              <a:t>http://phillips6thccmms.weebly.com</a:t>
            </a:r>
            <a:endParaRPr lang="en-US" sz="3800" dirty="0" smtClean="0"/>
          </a:p>
          <a:p>
            <a:pPr marL="0" indent="0">
              <a:buNone/>
            </a:pPr>
            <a:endParaRPr lang="en-US" sz="3800" dirty="0" smtClean="0"/>
          </a:p>
          <a:p>
            <a:r>
              <a:rPr lang="en-US" sz="3800" dirty="0" smtClean="0"/>
              <a:t>Twitter: @MrsPhillips6th</a:t>
            </a:r>
          </a:p>
          <a:p>
            <a:endParaRPr lang="en-US" sz="3800" dirty="0" smtClean="0"/>
          </a:p>
          <a:p>
            <a:r>
              <a:rPr lang="en-US" sz="3800" dirty="0"/>
              <a:t>School Website: </a:t>
            </a:r>
            <a:r>
              <a:rPr lang="en-US" sz="3800" dirty="0">
                <a:hlinkClick r:id="rId4"/>
              </a:rPr>
              <a:t>http://</a:t>
            </a:r>
            <a:r>
              <a:rPr lang="en-US" sz="3800" dirty="0" smtClean="0">
                <a:hlinkClick r:id="rId4"/>
              </a:rPr>
              <a:t>www.wcpss.net/centennialms</a:t>
            </a:r>
            <a:endParaRPr lang="en-US" sz="3800" dirty="0" smtClean="0"/>
          </a:p>
          <a:p>
            <a:endParaRPr lang="en-US" sz="3800" dirty="0" smtClean="0"/>
          </a:p>
          <a:p>
            <a:endParaRPr lang="en-US" dirty="0"/>
          </a:p>
        </p:txBody>
      </p:sp>
    </p:spTree>
    <p:extLst>
      <p:ext uri="{BB962C8B-B14F-4D97-AF65-F5344CB8AC3E}">
        <p14:creationId xmlns:p14="http://schemas.microsoft.com/office/powerpoint/2010/main" val="3302597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0"/>
            <a:ext cx="5899355" cy="6858000"/>
          </a:xfrm>
          <a:prstGeom prst="rect">
            <a:avLst/>
          </a:prstGeom>
        </p:spPr>
      </p:pic>
    </p:spTree>
    <p:extLst>
      <p:ext uri="{BB962C8B-B14F-4D97-AF65-F5344CB8AC3E}">
        <p14:creationId xmlns:p14="http://schemas.microsoft.com/office/powerpoint/2010/main" val="376439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6781800" cy="1600200"/>
          </a:xfrm>
        </p:spPr>
        <p:txBody>
          <a:bodyPr>
            <a:normAutofit fontScale="90000"/>
          </a:bodyPr>
          <a:lstStyle/>
          <a:p>
            <a:r>
              <a:rPr lang="en-US" dirty="0" smtClean="0"/>
              <a:t>A typical week in Mrs. Phillips’ Math class…</a:t>
            </a:r>
            <a:endParaRPr lang="en-US" dirty="0"/>
          </a:p>
        </p:txBody>
      </p:sp>
      <p:sp>
        <p:nvSpPr>
          <p:cNvPr id="3" name="Content Placeholder 2"/>
          <p:cNvSpPr>
            <a:spLocks noGrp="1"/>
          </p:cNvSpPr>
          <p:nvPr>
            <p:ph idx="1"/>
          </p:nvPr>
        </p:nvSpPr>
        <p:spPr>
          <a:xfrm>
            <a:off x="457200" y="1752600"/>
            <a:ext cx="8153400" cy="4724400"/>
          </a:xfrm>
        </p:spPr>
        <p:txBody>
          <a:bodyPr>
            <a:normAutofit lnSpcReduction="10000"/>
          </a:bodyPr>
          <a:lstStyle/>
          <a:p>
            <a:pPr marL="0" indent="0">
              <a:buNone/>
            </a:pPr>
            <a:r>
              <a:rPr lang="en-US" u="sng" dirty="0" smtClean="0"/>
              <a:t>Monday</a:t>
            </a:r>
            <a:r>
              <a:rPr lang="en-US" dirty="0" smtClean="0"/>
              <a:t>- Direct Instruction &amp; Guided Practice</a:t>
            </a:r>
          </a:p>
          <a:p>
            <a:pPr marL="0" indent="0">
              <a:buNone/>
            </a:pPr>
            <a:r>
              <a:rPr lang="en-US" u="sng" dirty="0" smtClean="0"/>
              <a:t>Tuesday</a:t>
            </a:r>
            <a:r>
              <a:rPr lang="en-US" dirty="0" smtClean="0"/>
              <a:t>- Direct Instruction &amp; Guide Practice </a:t>
            </a:r>
          </a:p>
          <a:p>
            <a:pPr marL="0" indent="0">
              <a:buNone/>
            </a:pPr>
            <a:r>
              <a:rPr lang="en-US" u="sng" dirty="0" smtClean="0"/>
              <a:t>Wednesday</a:t>
            </a:r>
            <a:r>
              <a:rPr lang="en-US" dirty="0" smtClean="0"/>
              <a:t>- Stations &amp; Collaborative Learning</a:t>
            </a:r>
          </a:p>
          <a:p>
            <a:pPr marL="0" indent="0">
              <a:buNone/>
            </a:pPr>
            <a:r>
              <a:rPr lang="en-US" u="sng" dirty="0" smtClean="0"/>
              <a:t>Thursday</a:t>
            </a:r>
            <a:r>
              <a:rPr lang="en-US" dirty="0" smtClean="0"/>
              <a:t>- Stations &amp; Collaborative Learning</a:t>
            </a:r>
          </a:p>
          <a:p>
            <a:pPr marL="0" indent="0">
              <a:buNone/>
            </a:pPr>
            <a:r>
              <a:rPr lang="en-US" u="sng" dirty="0" smtClean="0"/>
              <a:t>Friday</a:t>
            </a:r>
            <a:r>
              <a:rPr lang="en-US" dirty="0" smtClean="0"/>
              <a:t>- Assessments, Practice, (&amp; sometimes games) </a:t>
            </a:r>
            <a:r>
              <a:rPr lang="en-US" dirty="0" smtClean="0">
                <a:sym typeface="Wingdings" panose="05000000000000000000" pitchFamily="2" charset="2"/>
              </a:rPr>
              <a:t> </a:t>
            </a:r>
          </a:p>
          <a:p>
            <a:pPr marL="0" indent="0">
              <a:buNone/>
            </a:pPr>
            <a:endParaRPr lang="en-US" u="sng" dirty="0" smtClean="0">
              <a:sym typeface="Wingdings" panose="05000000000000000000" pitchFamily="2" charset="2"/>
            </a:endParaRPr>
          </a:p>
          <a:p>
            <a:r>
              <a:rPr lang="en-US" dirty="0" smtClean="0">
                <a:sym typeface="Wingdings" panose="05000000000000000000" pitchFamily="2" charset="2"/>
              </a:rPr>
              <a:t>Will you be expected to complete homework every night…?</a:t>
            </a:r>
          </a:p>
          <a:p>
            <a:pPr marL="0" indent="0">
              <a:buNone/>
            </a:pPr>
            <a:r>
              <a:rPr lang="en-US" dirty="0" smtClean="0">
                <a:sym typeface="Wingdings" panose="05000000000000000000" pitchFamily="2" charset="2"/>
              </a:rPr>
              <a:t>YES! It must be recorded in your agenda every day and signed by the teacher.</a:t>
            </a:r>
          </a:p>
          <a:p>
            <a:r>
              <a:rPr lang="en-US" dirty="0" smtClean="0">
                <a:sym typeface="Wingdings" panose="05000000000000000000" pitchFamily="2" charset="2"/>
              </a:rPr>
              <a:t>Can anybody guess what the acronym MSW stands for?</a:t>
            </a:r>
          </a:p>
          <a:p>
            <a:pPr marL="0" indent="0">
              <a:buNone/>
            </a:pPr>
            <a:r>
              <a:rPr lang="en-US" u="sng" dirty="0" smtClean="0">
                <a:sym typeface="Wingdings" panose="05000000000000000000" pitchFamily="2" charset="2"/>
              </a:rPr>
              <a:t>M</a:t>
            </a:r>
            <a:r>
              <a:rPr lang="en-US" dirty="0" smtClean="0">
                <a:sym typeface="Wingdings" panose="05000000000000000000" pitchFamily="2" charset="2"/>
              </a:rPr>
              <a:t>ust </a:t>
            </a:r>
            <a:r>
              <a:rPr lang="en-US" u="sng" dirty="0" smtClean="0">
                <a:sym typeface="Wingdings" panose="05000000000000000000" pitchFamily="2" charset="2"/>
              </a:rPr>
              <a:t>S</a:t>
            </a:r>
            <a:r>
              <a:rPr lang="en-US" dirty="0" smtClean="0">
                <a:sym typeface="Wingdings" panose="05000000000000000000" pitchFamily="2" charset="2"/>
              </a:rPr>
              <a:t>how </a:t>
            </a:r>
            <a:r>
              <a:rPr lang="en-US" u="sng" dirty="0" smtClean="0">
                <a:sym typeface="Wingdings" panose="05000000000000000000" pitchFamily="2" charset="2"/>
              </a:rPr>
              <a:t>W</a:t>
            </a:r>
            <a:r>
              <a:rPr lang="en-US" dirty="0" smtClean="0">
                <a:sym typeface="Wingdings" panose="05000000000000000000" pitchFamily="2" charset="2"/>
              </a:rPr>
              <a:t>ork – You’re work must be shown all the time!</a:t>
            </a:r>
          </a:p>
          <a:p>
            <a:endParaRPr lang="en-US" dirty="0">
              <a:sym typeface="Wingdings" panose="05000000000000000000" pitchFamily="2" charset="2"/>
            </a:endParaRPr>
          </a:p>
        </p:txBody>
      </p:sp>
      <p:sp>
        <p:nvSpPr>
          <p:cNvPr id="4" name="TextBox 3"/>
          <p:cNvSpPr txBox="1"/>
          <p:nvPr/>
        </p:nvSpPr>
        <p:spPr>
          <a:xfrm>
            <a:off x="6477000" y="228600"/>
            <a:ext cx="2362200" cy="31393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solidFill>
                  <a:srgbClr val="FF0000"/>
                </a:solidFill>
              </a:rPr>
              <a:t>**</a:t>
            </a:r>
            <a:r>
              <a:rPr lang="en-US" dirty="0" smtClean="0"/>
              <a:t>Quizzes will not always be announced. However, you can expect an online quiz each Friday on the content covered that week. </a:t>
            </a:r>
          </a:p>
          <a:p>
            <a:r>
              <a:rPr lang="en-US" dirty="0" smtClean="0">
                <a:solidFill>
                  <a:srgbClr val="FF0000"/>
                </a:solidFill>
              </a:rPr>
              <a:t>**</a:t>
            </a:r>
            <a:r>
              <a:rPr lang="en-US" dirty="0" smtClean="0"/>
              <a:t>Students will be notified of a Test at least 2-3 days in advance.</a:t>
            </a:r>
            <a:endParaRPr lang="en-US" dirty="0"/>
          </a:p>
        </p:txBody>
      </p:sp>
    </p:spTree>
    <p:extLst>
      <p:ext uri="{BB962C8B-B14F-4D97-AF65-F5344CB8AC3E}">
        <p14:creationId xmlns:p14="http://schemas.microsoft.com/office/powerpoint/2010/main" val="2620023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Stations </a:t>
            </a:r>
            <a:r>
              <a:rPr lang="en-US" sz="1700" dirty="0" smtClean="0"/>
              <a:t>Wednesday’s &amp; Thursday’s</a:t>
            </a:r>
            <a:endParaRPr lang="en-US" sz="1700" dirty="0"/>
          </a:p>
        </p:txBody>
      </p:sp>
      <p:sp>
        <p:nvSpPr>
          <p:cNvPr id="3" name="Content Placeholder 2"/>
          <p:cNvSpPr>
            <a:spLocks noGrp="1"/>
          </p:cNvSpPr>
          <p:nvPr>
            <p:ph idx="1"/>
          </p:nvPr>
        </p:nvSpPr>
        <p:spPr>
          <a:xfrm>
            <a:off x="762000" y="304800"/>
            <a:ext cx="7543800" cy="5105400"/>
          </a:xfrm>
        </p:spPr>
        <p:txBody>
          <a:bodyPr>
            <a:normAutofit fontScale="92500" lnSpcReduction="10000"/>
          </a:bodyPr>
          <a:lstStyle/>
          <a:p>
            <a:r>
              <a:rPr lang="en-US" sz="3000" b="1" dirty="0" smtClean="0"/>
              <a:t>C</a:t>
            </a:r>
            <a:r>
              <a:rPr lang="en-US" b="1" dirty="0" smtClean="0"/>
              <a:t>omprehension (Teacher Group)</a:t>
            </a:r>
            <a:r>
              <a:rPr lang="en-US" dirty="0" smtClean="0"/>
              <a:t>- This station can include the following: mini-assessments, checklists, student conferences, review, or remediation. </a:t>
            </a:r>
          </a:p>
          <a:p>
            <a:r>
              <a:rPr lang="en-US" sz="3000" b="1" dirty="0" smtClean="0"/>
              <a:t>A</a:t>
            </a:r>
            <a:r>
              <a:rPr lang="en-US" b="1" dirty="0" smtClean="0"/>
              <a:t>pplication</a:t>
            </a:r>
            <a:r>
              <a:rPr lang="en-US" dirty="0" smtClean="0"/>
              <a:t>- This is the station that will allow you to practice and apply the skills that are being taught that week. </a:t>
            </a:r>
          </a:p>
          <a:p>
            <a:r>
              <a:rPr lang="en-US" sz="3200" b="1" dirty="0" smtClean="0"/>
              <a:t>F</a:t>
            </a:r>
            <a:r>
              <a:rPr lang="en-US" b="1" dirty="0" smtClean="0"/>
              <a:t>luency</a:t>
            </a:r>
            <a:r>
              <a:rPr lang="en-US" dirty="0" smtClean="0"/>
              <a:t>- This station allows you to master the skill of the week (or maybe previous skills) so that you are fluent in it/them.</a:t>
            </a:r>
          </a:p>
          <a:p>
            <a:r>
              <a:rPr lang="en-US" sz="3200" b="1" dirty="0" smtClean="0"/>
              <a:t>E</a:t>
            </a:r>
            <a:r>
              <a:rPr lang="en-US" b="1" dirty="0" smtClean="0"/>
              <a:t>nrichment</a:t>
            </a:r>
            <a:r>
              <a:rPr lang="en-US" dirty="0" smtClean="0"/>
              <a:t>- This station takes what you have already learned to a new level and will challenge you to think ahead or outside of your natural realm of thinking. </a:t>
            </a:r>
          </a:p>
          <a:p>
            <a:pPr marL="0" indent="0">
              <a:buNone/>
            </a:pPr>
            <a:r>
              <a:rPr lang="en-US" i="1" dirty="0" smtClean="0"/>
              <a:t>**At the end of each week these activities will be collected, along with your CAFÉ stations contract for a classwork grade**</a:t>
            </a:r>
            <a:endParaRPr lang="en-US" i="1" dirty="0"/>
          </a:p>
        </p:txBody>
      </p:sp>
    </p:spTree>
    <p:extLst>
      <p:ext uri="{BB962C8B-B14F-4D97-AF65-F5344CB8AC3E}">
        <p14:creationId xmlns:p14="http://schemas.microsoft.com/office/powerpoint/2010/main" val="776602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6781800" cy="1600200"/>
          </a:xfrm>
        </p:spPr>
        <p:txBody>
          <a:bodyPr>
            <a:normAutofit fontScale="90000"/>
          </a:bodyPr>
          <a:lstStyle/>
          <a:p>
            <a:r>
              <a:rPr lang="en-US" dirty="0" smtClean="0"/>
              <a:t>What to look forward to in Mrs. Phillips class…</a:t>
            </a:r>
            <a:endParaRPr lang="en-US" dirty="0"/>
          </a:p>
        </p:txBody>
      </p:sp>
      <p:sp>
        <p:nvSpPr>
          <p:cNvPr id="3" name="Content Placeholder 2"/>
          <p:cNvSpPr>
            <a:spLocks noGrp="1"/>
          </p:cNvSpPr>
          <p:nvPr>
            <p:ph idx="1"/>
          </p:nvPr>
        </p:nvSpPr>
        <p:spPr>
          <a:xfrm>
            <a:off x="762000" y="1905000"/>
            <a:ext cx="7543800" cy="3886200"/>
          </a:xfrm>
        </p:spPr>
        <p:txBody>
          <a:bodyPr>
            <a:normAutofit lnSpcReduction="10000"/>
          </a:bodyPr>
          <a:lstStyle/>
          <a:p>
            <a:r>
              <a:rPr lang="en-US" dirty="0" smtClean="0"/>
              <a:t>Computers! </a:t>
            </a:r>
          </a:p>
          <a:p>
            <a:r>
              <a:rPr lang="en-US" dirty="0" smtClean="0"/>
              <a:t>Games! </a:t>
            </a:r>
          </a:p>
          <a:p>
            <a:r>
              <a:rPr lang="en-US" dirty="0" smtClean="0"/>
              <a:t>Collaborative Learning!</a:t>
            </a:r>
          </a:p>
          <a:p>
            <a:r>
              <a:rPr lang="en-US" dirty="0" smtClean="0"/>
              <a:t>Music! </a:t>
            </a:r>
          </a:p>
          <a:p>
            <a:r>
              <a:rPr lang="en-US" dirty="0" smtClean="0"/>
              <a:t>Food…candy….?!</a:t>
            </a:r>
          </a:p>
          <a:p>
            <a:r>
              <a:rPr lang="en-US" dirty="0" smtClean="0"/>
              <a:t>Laughter!</a:t>
            </a:r>
          </a:p>
          <a:p>
            <a:r>
              <a:rPr lang="en-US" dirty="0" smtClean="0"/>
              <a:t>Hands on Math Application!</a:t>
            </a:r>
          </a:p>
          <a:p>
            <a:r>
              <a:rPr lang="en-US" dirty="0" smtClean="0"/>
              <a:t>Seeing how much you will GROW in your understanding &amp; application of math concepts!</a:t>
            </a:r>
          </a:p>
        </p:txBody>
      </p:sp>
      <p:pic>
        <p:nvPicPr>
          <p:cNvPr id="3075" name="Picture 3" descr="C:\Users\chammond\AppData\Local\Microsoft\Windows\Temporary Internet Files\Content.IE5\MEPMDWNV\Computer-Screen-Hello-14984-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295400"/>
            <a:ext cx="1780200" cy="15369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hammond\AppData\Local\Microsoft\Windows\Temporary Internet Files\Content.IE5\RG80YLMX\large-Candy-icon-166.6-12254[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014916"/>
            <a:ext cx="1856400" cy="186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156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TotalTime>
  <Words>1228</Words>
  <Application>Microsoft Office PowerPoint</Application>
  <PresentationFormat>On-screen Show (4:3)</PresentationFormat>
  <Paragraphs>154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Aharoni</vt:lpstr>
      <vt:lpstr>Arial</vt:lpstr>
      <vt:lpstr>Impact</vt:lpstr>
      <vt:lpstr>Times New Roman</vt:lpstr>
      <vt:lpstr>Wingdings</vt:lpstr>
      <vt:lpstr>NewsPrint</vt:lpstr>
      <vt:lpstr>6th Grade Math</vt:lpstr>
      <vt:lpstr>PowerPoint Presentation</vt:lpstr>
      <vt:lpstr>Over the summer I…</vt:lpstr>
      <vt:lpstr>*How would you define these?  *Can you give an example of each being   properly displayed in the classroom?</vt:lpstr>
      <vt:lpstr>Important Information</vt:lpstr>
      <vt:lpstr>PowerPoint Presentation</vt:lpstr>
      <vt:lpstr>A typical week in Mrs. Phillips’ Math class…</vt:lpstr>
      <vt:lpstr>Math Stations Wednesday’s &amp; Thursday’s</vt:lpstr>
      <vt:lpstr>What to look forward to in Mrs. Phillips class…</vt:lpstr>
      <vt:lpstr>Grading Policy</vt:lpstr>
      <vt:lpstr>Missing &amp; Makeup Work Policy</vt:lpstr>
      <vt:lpstr>Late Work Policy</vt:lpstr>
      <vt:lpstr>Late Work Submission Procedures</vt:lpstr>
      <vt:lpstr>Expectations for Entering the Classroom</vt:lpstr>
      <vt:lpstr>Expectations in the Classroom</vt:lpstr>
      <vt:lpstr>Morning Expectations (Homeroom only)</vt:lpstr>
      <vt:lpstr>Hallway Expectations</vt:lpstr>
      <vt:lpstr>Procedure for Tardy Students</vt:lpstr>
      <vt:lpstr>Agendas</vt:lpstr>
      <vt:lpstr>Cafeteria Expectations</vt:lpstr>
      <vt:lpstr>Fire Drills &amp; Alarms</vt:lpstr>
      <vt:lpstr>WOAH!</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Grade Math</dc:title>
  <dc:creator>Caroline Hammond</dc:creator>
  <cp:lastModifiedBy>Caroline Hammond</cp:lastModifiedBy>
  <cp:revision>68</cp:revision>
  <dcterms:created xsi:type="dcterms:W3CDTF">2015-06-01T19:07:14Z</dcterms:created>
  <dcterms:modified xsi:type="dcterms:W3CDTF">2015-09-03T18:56:29Z</dcterms:modified>
</cp:coreProperties>
</file>